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8.xml" ContentType="application/inkml+xml"/>
  <Override PartName="/ppt/ink/ink19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20.xml" ContentType="application/inkml+xml"/>
  <Override PartName="/ppt/ink/ink21.xml" ContentType="application/inkml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22.xml" ContentType="application/inkml+xml"/>
  <Override PartName="/ppt/ink/ink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256" r:id="rId4"/>
    <p:sldId id="258" r:id="rId5"/>
    <p:sldId id="3337" r:id="rId6"/>
    <p:sldId id="261" r:id="rId7"/>
    <p:sldId id="262" r:id="rId8"/>
    <p:sldId id="265" r:id="rId9"/>
    <p:sldId id="266" r:id="rId10"/>
    <p:sldId id="3347" r:id="rId11"/>
    <p:sldId id="3338" r:id="rId12"/>
    <p:sldId id="263" r:id="rId13"/>
    <p:sldId id="259" r:id="rId14"/>
    <p:sldId id="3339" r:id="rId15"/>
    <p:sldId id="3334" r:id="rId16"/>
    <p:sldId id="3327" r:id="rId17"/>
    <p:sldId id="3345" r:id="rId18"/>
    <p:sldId id="3340" r:id="rId19"/>
    <p:sldId id="3335" r:id="rId20"/>
    <p:sldId id="3336" r:id="rId21"/>
    <p:sldId id="3341" r:id="rId22"/>
    <p:sldId id="3342" r:id="rId23"/>
    <p:sldId id="3343" r:id="rId24"/>
    <p:sldId id="3349" r:id="rId25"/>
    <p:sldId id="3348" r:id="rId26"/>
    <p:sldId id="3346" r:id="rId27"/>
    <p:sldId id="3344" r:id="rId28"/>
  </p:sldIdLst>
  <p:sldSz cx="12192000" cy="6858000"/>
  <p:notesSz cx="6888163" cy="100187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2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8E2DFE-FEFE-4959-8F9C-C59F282D4BC6}" type="doc">
      <dgm:prSet loTypeId="urn:microsoft.com/office/officeart/2005/8/layout/radial5" loCatId="cycle" qsTypeId="urn:microsoft.com/office/officeart/2005/8/quickstyle/3d4" qsCatId="3D" csTypeId="urn:microsoft.com/office/officeart/2005/8/colors/accent5_4" csCatId="accent5" phldr="1"/>
      <dgm:spPr/>
      <dgm:t>
        <a:bodyPr/>
        <a:lstStyle/>
        <a:p>
          <a:endParaRPr lang="it-IT"/>
        </a:p>
      </dgm:t>
    </dgm:pt>
    <dgm:pt modelId="{8BB5917D-A91A-4A98-B7AC-327F93193841}">
      <dgm:prSet phldrT="[Testo]" custT="1"/>
      <dgm:spPr/>
      <dgm:t>
        <a:bodyPr/>
        <a:lstStyle/>
        <a:p>
          <a:r>
            <a:rPr lang="it-IT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Innovazione e sviluppo</a:t>
          </a:r>
          <a:endParaRPr lang="it-IT" sz="1300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B6331-9E3A-4BE5-8834-C965C417C456}" type="parTrans" cxnId="{25E9978E-E92B-4CF1-B4AF-BBBDCE937CBF}">
      <dgm:prSet/>
      <dgm:spPr/>
      <dgm:t>
        <a:bodyPr/>
        <a:lstStyle/>
        <a:p>
          <a:endParaRPr lang="it-IT"/>
        </a:p>
      </dgm:t>
    </dgm:pt>
    <dgm:pt modelId="{299F9703-63EE-4FE9-A8E5-97D13FE387FC}" type="sibTrans" cxnId="{25E9978E-E92B-4CF1-B4AF-BBBDCE937CBF}">
      <dgm:prSet/>
      <dgm:spPr/>
      <dgm:t>
        <a:bodyPr/>
        <a:lstStyle/>
        <a:p>
          <a:endParaRPr lang="it-IT"/>
        </a:p>
      </dgm:t>
    </dgm:pt>
    <dgm:pt modelId="{E033FE27-3060-4310-9BD2-25BD9207CE35}">
      <dgm:prSet phldrT="[Tes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it-IT" sz="2000"/>
            <a:t>Sperimentazione</a:t>
          </a:r>
          <a:endParaRPr lang="it-IT" sz="1000" dirty="0"/>
        </a:p>
      </dgm:t>
    </dgm:pt>
    <dgm:pt modelId="{A9927373-4CE0-4FD3-BBBC-83172E1B0C65}" type="parTrans" cxnId="{1324417D-1EA9-43E1-BC47-47980E0C7132}">
      <dgm:prSet/>
      <dgm:spPr/>
      <dgm:t>
        <a:bodyPr/>
        <a:lstStyle/>
        <a:p>
          <a:endParaRPr lang="it-IT"/>
        </a:p>
      </dgm:t>
    </dgm:pt>
    <dgm:pt modelId="{041BB04B-BA65-456A-84C6-8DFCF4F310DA}" type="sibTrans" cxnId="{1324417D-1EA9-43E1-BC47-47980E0C7132}">
      <dgm:prSet/>
      <dgm:spPr/>
      <dgm:t>
        <a:bodyPr/>
        <a:lstStyle/>
        <a:p>
          <a:endParaRPr lang="it-IT"/>
        </a:p>
      </dgm:t>
    </dgm:pt>
    <dgm:pt modelId="{1F4A8F97-7C85-48BD-B76E-79C106A89D1E}">
      <dgm:prSet phldrT="[Tes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it-IT" sz="2400"/>
            <a:t>Apprendimento organizzativo</a:t>
          </a:r>
          <a:endParaRPr lang="it-IT" sz="2400" dirty="0"/>
        </a:p>
      </dgm:t>
    </dgm:pt>
    <dgm:pt modelId="{E65A018D-C666-4628-BA1A-044542618890}" type="parTrans" cxnId="{201A0817-974F-45F2-8A59-2302BACE4C25}">
      <dgm:prSet/>
      <dgm:spPr/>
      <dgm:t>
        <a:bodyPr/>
        <a:lstStyle/>
        <a:p>
          <a:endParaRPr lang="it-IT"/>
        </a:p>
      </dgm:t>
    </dgm:pt>
    <dgm:pt modelId="{FFD74288-FAE0-4242-933E-809475A780F5}" type="sibTrans" cxnId="{201A0817-974F-45F2-8A59-2302BACE4C25}">
      <dgm:prSet/>
      <dgm:spPr/>
      <dgm:t>
        <a:bodyPr/>
        <a:lstStyle/>
        <a:p>
          <a:endParaRPr lang="it-IT"/>
        </a:p>
      </dgm:t>
    </dgm:pt>
    <dgm:pt modelId="{92C838FE-1726-45D2-B60E-581A059E1895}">
      <dgm:prSet phldrT="[Testo]" custT="1"/>
      <dgm:spPr/>
      <dgm:t>
        <a:bodyPr/>
        <a:lstStyle/>
        <a:p>
          <a:r>
            <a:rPr lang="it-IT" sz="2800"/>
            <a:t>Investimento</a:t>
          </a:r>
          <a:endParaRPr lang="it-IT" sz="1200" dirty="0"/>
        </a:p>
      </dgm:t>
    </dgm:pt>
    <dgm:pt modelId="{9948C777-EA24-46A9-B939-436946F8B786}" type="parTrans" cxnId="{040BC806-E6EF-422F-AB9E-A9D2ED0FBA33}">
      <dgm:prSet/>
      <dgm:spPr/>
      <dgm:t>
        <a:bodyPr/>
        <a:lstStyle/>
        <a:p>
          <a:endParaRPr lang="it-IT"/>
        </a:p>
      </dgm:t>
    </dgm:pt>
    <dgm:pt modelId="{3B5E0487-A3A6-44C7-956B-725F9777B87E}" type="sibTrans" cxnId="{040BC806-E6EF-422F-AB9E-A9D2ED0FBA33}">
      <dgm:prSet/>
      <dgm:spPr/>
      <dgm:t>
        <a:bodyPr/>
        <a:lstStyle/>
        <a:p>
          <a:endParaRPr lang="it-IT"/>
        </a:p>
      </dgm:t>
    </dgm:pt>
    <dgm:pt modelId="{DEDF3392-F4CE-443D-8063-2E54184A23D5}">
      <dgm:prSet phldrT="[Tes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it-IT" sz="2000"/>
            <a:t>Cura della ‘comunità professionale’</a:t>
          </a:r>
          <a:endParaRPr lang="it-IT" sz="2000" dirty="0"/>
        </a:p>
      </dgm:t>
    </dgm:pt>
    <dgm:pt modelId="{AF2EEA1A-2F8D-4BED-BA7F-9AA4469EEE31}" type="parTrans" cxnId="{9AB76A38-AA8A-4B3B-8989-FC29FF3662AB}">
      <dgm:prSet/>
      <dgm:spPr/>
      <dgm:t>
        <a:bodyPr/>
        <a:lstStyle/>
        <a:p>
          <a:endParaRPr lang="it-IT"/>
        </a:p>
      </dgm:t>
    </dgm:pt>
    <dgm:pt modelId="{6C33D0C5-0E58-4484-B335-0ED8683005E2}" type="sibTrans" cxnId="{9AB76A38-AA8A-4B3B-8989-FC29FF3662AB}">
      <dgm:prSet/>
      <dgm:spPr/>
      <dgm:t>
        <a:bodyPr/>
        <a:lstStyle/>
        <a:p>
          <a:endParaRPr lang="it-IT"/>
        </a:p>
      </dgm:t>
    </dgm:pt>
    <dgm:pt modelId="{A71891B6-163F-485D-99E1-CD919E62F287}" type="pres">
      <dgm:prSet presAssocID="{418E2DFE-FEFE-4959-8F9C-C59F282D4BC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37B77BE-FF20-434C-91FB-20250A177790}" type="pres">
      <dgm:prSet presAssocID="{8BB5917D-A91A-4A98-B7AC-327F93193841}" presName="centerShape" presStyleLbl="node0" presStyleIdx="0" presStyleCnt="1" custScaleX="247329" custScaleY="145343"/>
      <dgm:spPr/>
    </dgm:pt>
    <dgm:pt modelId="{C242E2BA-95C6-4B67-8DF1-6CF91C389541}" type="pres">
      <dgm:prSet presAssocID="{A9927373-4CE0-4FD3-BBBC-83172E1B0C65}" presName="parTrans" presStyleLbl="sibTrans2D1" presStyleIdx="0" presStyleCnt="4"/>
      <dgm:spPr/>
    </dgm:pt>
    <dgm:pt modelId="{B508B635-B4A8-40FD-B391-E372C0BBE964}" type="pres">
      <dgm:prSet presAssocID="{A9927373-4CE0-4FD3-BBBC-83172E1B0C65}" presName="connectorText" presStyleLbl="sibTrans2D1" presStyleIdx="0" presStyleCnt="4"/>
      <dgm:spPr/>
    </dgm:pt>
    <dgm:pt modelId="{260D1BBB-AE02-4FD9-AD80-C5A6CC8D2610}" type="pres">
      <dgm:prSet presAssocID="{E033FE27-3060-4310-9BD2-25BD9207CE35}" presName="node" presStyleLbl="node1" presStyleIdx="0" presStyleCnt="4" custScaleX="245168">
        <dgm:presLayoutVars>
          <dgm:bulletEnabled val="1"/>
        </dgm:presLayoutVars>
      </dgm:prSet>
      <dgm:spPr/>
    </dgm:pt>
    <dgm:pt modelId="{B714AFA0-41B6-47AC-AC2E-4684F554BFA1}" type="pres">
      <dgm:prSet presAssocID="{E65A018D-C666-4628-BA1A-044542618890}" presName="parTrans" presStyleLbl="sibTrans2D1" presStyleIdx="1" presStyleCnt="4"/>
      <dgm:spPr/>
    </dgm:pt>
    <dgm:pt modelId="{43C6B26F-282B-45C1-A53C-1C57433B7381}" type="pres">
      <dgm:prSet presAssocID="{E65A018D-C666-4628-BA1A-044542618890}" presName="connectorText" presStyleLbl="sibTrans2D1" presStyleIdx="1" presStyleCnt="4"/>
      <dgm:spPr/>
    </dgm:pt>
    <dgm:pt modelId="{40DB7455-44B5-4BDF-ADF9-8836CCCCC305}" type="pres">
      <dgm:prSet presAssocID="{1F4A8F97-7C85-48BD-B76E-79C106A89D1E}" presName="node" presStyleLbl="node1" presStyleIdx="1" presStyleCnt="4" custScaleX="215612" custRadScaleRad="185622" custRadScaleInc="-1277">
        <dgm:presLayoutVars>
          <dgm:bulletEnabled val="1"/>
        </dgm:presLayoutVars>
      </dgm:prSet>
      <dgm:spPr/>
    </dgm:pt>
    <dgm:pt modelId="{39034CE2-0BB2-4301-A368-1AC054FA537D}" type="pres">
      <dgm:prSet presAssocID="{9948C777-EA24-46A9-B939-436946F8B786}" presName="parTrans" presStyleLbl="sibTrans2D1" presStyleIdx="2" presStyleCnt="4"/>
      <dgm:spPr/>
    </dgm:pt>
    <dgm:pt modelId="{3509E4E2-5B3F-48CB-8573-E2B29DA0A25F}" type="pres">
      <dgm:prSet presAssocID="{9948C777-EA24-46A9-B939-436946F8B786}" presName="connectorText" presStyleLbl="sibTrans2D1" presStyleIdx="2" presStyleCnt="4"/>
      <dgm:spPr/>
    </dgm:pt>
    <dgm:pt modelId="{C630861C-A37C-4430-BFBE-8BA3251FD118}" type="pres">
      <dgm:prSet presAssocID="{92C838FE-1726-45D2-B60E-581A059E1895}" presName="node" presStyleLbl="node1" presStyleIdx="2" presStyleCnt="4" custScaleX="204892" custScaleY="107741">
        <dgm:presLayoutVars>
          <dgm:bulletEnabled val="1"/>
        </dgm:presLayoutVars>
      </dgm:prSet>
      <dgm:spPr/>
    </dgm:pt>
    <dgm:pt modelId="{925C3EC4-9428-46C8-94D8-80762115C947}" type="pres">
      <dgm:prSet presAssocID="{AF2EEA1A-2F8D-4BED-BA7F-9AA4469EEE31}" presName="parTrans" presStyleLbl="sibTrans2D1" presStyleIdx="3" presStyleCnt="4"/>
      <dgm:spPr/>
    </dgm:pt>
    <dgm:pt modelId="{CC963667-56F6-4AC0-8770-BC12616A52B2}" type="pres">
      <dgm:prSet presAssocID="{AF2EEA1A-2F8D-4BED-BA7F-9AA4469EEE31}" presName="connectorText" presStyleLbl="sibTrans2D1" presStyleIdx="3" presStyleCnt="4"/>
      <dgm:spPr/>
    </dgm:pt>
    <dgm:pt modelId="{98B82A07-B51F-462F-A154-092F2306B786}" type="pres">
      <dgm:prSet presAssocID="{DEDF3392-F4CE-443D-8063-2E54184A23D5}" presName="node" presStyleLbl="node1" presStyleIdx="3" presStyleCnt="4" custScaleX="234072" custRadScaleRad="200688" custRadScaleInc="-128">
        <dgm:presLayoutVars>
          <dgm:bulletEnabled val="1"/>
        </dgm:presLayoutVars>
      </dgm:prSet>
      <dgm:spPr/>
    </dgm:pt>
  </dgm:ptLst>
  <dgm:cxnLst>
    <dgm:cxn modelId="{040BC806-E6EF-422F-AB9E-A9D2ED0FBA33}" srcId="{8BB5917D-A91A-4A98-B7AC-327F93193841}" destId="{92C838FE-1726-45D2-B60E-581A059E1895}" srcOrd="2" destOrd="0" parTransId="{9948C777-EA24-46A9-B939-436946F8B786}" sibTransId="{3B5E0487-A3A6-44C7-956B-725F9777B87E}"/>
    <dgm:cxn modelId="{3F074C09-5D97-435B-BA98-0749145BF599}" type="presOf" srcId="{418E2DFE-FEFE-4959-8F9C-C59F282D4BC6}" destId="{A71891B6-163F-485D-99E1-CD919E62F287}" srcOrd="0" destOrd="0" presId="urn:microsoft.com/office/officeart/2005/8/layout/radial5"/>
    <dgm:cxn modelId="{201A0817-974F-45F2-8A59-2302BACE4C25}" srcId="{8BB5917D-A91A-4A98-B7AC-327F93193841}" destId="{1F4A8F97-7C85-48BD-B76E-79C106A89D1E}" srcOrd="1" destOrd="0" parTransId="{E65A018D-C666-4628-BA1A-044542618890}" sibTransId="{FFD74288-FAE0-4242-933E-809475A780F5}"/>
    <dgm:cxn modelId="{4ECD7D1E-0F44-42F5-B201-DDB596C7782B}" type="presOf" srcId="{1F4A8F97-7C85-48BD-B76E-79C106A89D1E}" destId="{40DB7455-44B5-4BDF-ADF9-8836CCCCC305}" srcOrd="0" destOrd="0" presId="urn:microsoft.com/office/officeart/2005/8/layout/radial5"/>
    <dgm:cxn modelId="{C7858A35-6B42-4B7F-A713-A5F4539794D3}" type="presOf" srcId="{9948C777-EA24-46A9-B939-436946F8B786}" destId="{39034CE2-0BB2-4301-A368-1AC054FA537D}" srcOrd="0" destOrd="0" presId="urn:microsoft.com/office/officeart/2005/8/layout/radial5"/>
    <dgm:cxn modelId="{9AB76A38-AA8A-4B3B-8989-FC29FF3662AB}" srcId="{8BB5917D-A91A-4A98-B7AC-327F93193841}" destId="{DEDF3392-F4CE-443D-8063-2E54184A23D5}" srcOrd="3" destOrd="0" parTransId="{AF2EEA1A-2F8D-4BED-BA7F-9AA4469EEE31}" sibTransId="{6C33D0C5-0E58-4484-B335-0ED8683005E2}"/>
    <dgm:cxn modelId="{9C159C64-11BA-4202-BB2F-F7313A7FC8B4}" type="presOf" srcId="{8BB5917D-A91A-4A98-B7AC-327F93193841}" destId="{B37B77BE-FF20-434C-91FB-20250A177790}" srcOrd="0" destOrd="0" presId="urn:microsoft.com/office/officeart/2005/8/layout/radial5"/>
    <dgm:cxn modelId="{EC27B14D-127B-4EA5-89AB-FB9DBE0DDFE2}" type="presOf" srcId="{E65A018D-C666-4628-BA1A-044542618890}" destId="{43C6B26F-282B-45C1-A53C-1C57433B7381}" srcOrd="1" destOrd="0" presId="urn:microsoft.com/office/officeart/2005/8/layout/radial5"/>
    <dgm:cxn modelId="{CE67B351-08E2-46CC-8622-4CA02DBB34ED}" type="presOf" srcId="{DEDF3392-F4CE-443D-8063-2E54184A23D5}" destId="{98B82A07-B51F-462F-A154-092F2306B786}" srcOrd="0" destOrd="0" presId="urn:microsoft.com/office/officeart/2005/8/layout/radial5"/>
    <dgm:cxn modelId="{1324417D-1EA9-43E1-BC47-47980E0C7132}" srcId="{8BB5917D-A91A-4A98-B7AC-327F93193841}" destId="{E033FE27-3060-4310-9BD2-25BD9207CE35}" srcOrd="0" destOrd="0" parTransId="{A9927373-4CE0-4FD3-BBBC-83172E1B0C65}" sibTransId="{041BB04B-BA65-456A-84C6-8DFCF4F310DA}"/>
    <dgm:cxn modelId="{F0B3748A-F80A-4D59-B1EE-BABE7A8CC51D}" type="presOf" srcId="{AF2EEA1A-2F8D-4BED-BA7F-9AA4469EEE31}" destId="{CC963667-56F6-4AC0-8770-BC12616A52B2}" srcOrd="1" destOrd="0" presId="urn:microsoft.com/office/officeart/2005/8/layout/radial5"/>
    <dgm:cxn modelId="{A5123E8E-851B-487E-9F07-D6BABFF74276}" type="presOf" srcId="{E65A018D-C666-4628-BA1A-044542618890}" destId="{B714AFA0-41B6-47AC-AC2E-4684F554BFA1}" srcOrd="0" destOrd="0" presId="urn:microsoft.com/office/officeart/2005/8/layout/radial5"/>
    <dgm:cxn modelId="{25E9978E-E92B-4CF1-B4AF-BBBDCE937CBF}" srcId="{418E2DFE-FEFE-4959-8F9C-C59F282D4BC6}" destId="{8BB5917D-A91A-4A98-B7AC-327F93193841}" srcOrd="0" destOrd="0" parTransId="{D04B6331-9E3A-4BE5-8834-C965C417C456}" sibTransId="{299F9703-63EE-4FE9-A8E5-97D13FE387FC}"/>
    <dgm:cxn modelId="{D6C38A8F-9685-4BDE-94C5-CDFAF735B1CD}" type="presOf" srcId="{9948C777-EA24-46A9-B939-436946F8B786}" destId="{3509E4E2-5B3F-48CB-8573-E2B29DA0A25F}" srcOrd="1" destOrd="0" presId="urn:microsoft.com/office/officeart/2005/8/layout/radial5"/>
    <dgm:cxn modelId="{D57D26A0-5007-47EC-A6F7-36AE7B5A8E81}" type="presOf" srcId="{A9927373-4CE0-4FD3-BBBC-83172E1B0C65}" destId="{C242E2BA-95C6-4B67-8DF1-6CF91C389541}" srcOrd="0" destOrd="0" presId="urn:microsoft.com/office/officeart/2005/8/layout/radial5"/>
    <dgm:cxn modelId="{9633F2A9-F0E2-4D12-8D0E-07F714AE6C2C}" type="presOf" srcId="{E033FE27-3060-4310-9BD2-25BD9207CE35}" destId="{260D1BBB-AE02-4FD9-AD80-C5A6CC8D2610}" srcOrd="0" destOrd="0" presId="urn:microsoft.com/office/officeart/2005/8/layout/radial5"/>
    <dgm:cxn modelId="{C216F4A9-DDC6-413C-9002-20E7ABC4C6E7}" type="presOf" srcId="{AF2EEA1A-2F8D-4BED-BA7F-9AA4469EEE31}" destId="{925C3EC4-9428-46C8-94D8-80762115C947}" srcOrd="0" destOrd="0" presId="urn:microsoft.com/office/officeart/2005/8/layout/radial5"/>
    <dgm:cxn modelId="{C63BC2B3-0C18-46CF-A8F6-F1E8DA691E9B}" type="presOf" srcId="{92C838FE-1726-45D2-B60E-581A059E1895}" destId="{C630861C-A37C-4430-BFBE-8BA3251FD118}" srcOrd="0" destOrd="0" presId="urn:microsoft.com/office/officeart/2005/8/layout/radial5"/>
    <dgm:cxn modelId="{41FB49EE-4DB4-45CD-9877-1159EDDEF79D}" type="presOf" srcId="{A9927373-4CE0-4FD3-BBBC-83172E1B0C65}" destId="{B508B635-B4A8-40FD-B391-E372C0BBE964}" srcOrd="1" destOrd="0" presId="urn:microsoft.com/office/officeart/2005/8/layout/radial5"/>
    <dgm:cxn modelId="{BA16FFAC-0A85-4B65-B0C6-3CEC9C9121C5}" type="presParOf" srcId="{A71891B6-163F-485D-99E1-CD919E62F287}" destId="{B37B77BE-FF20-434C-91FB-20250A177790}" srcOrd="0" destOrd="0" presId="urn:microsoft.com/office/officeart/2005/8/layout/radial5"/>
    <dgm:cxn modelId="{92E0629C-16DA-4F52-928B-868B1BCA29A9}" type="presParOf" srcId="{A71891B6-163F-485D-99E1-CD919E62F287}" destId="{C242E2BA-95C6-4B67-8DF1-6CF91C389541}" srcOrd="1" destOrd="0" presId="urn:microsoft.com/office/officeart/2005/8/layout/radial5"/>
    <dgm:cxn modelId="{83E1FC90-F70A-49EF-9E07-0AC2AD20D50F}" type="presParOf" srcId="{C242E2BA-95C6-4B67-8DF1-6CF91C389541}" destId="{B508B635-B4A8-40FD-B391-E372C0BBE964}" srcOrd="0" destOrd="0" presId="urn:microsoft.com/office/officeart/2005/8/layout/radial5"/>
    <dgm:cxn modelId="{58DA5E96-C25A-4969-98C5-E92DA14E2935}" type="presParOf" srcId="{A71891B6-163F-485D-99E1-CD919E62F287}" destId="{260D1BBB-AE02-4FD9-AD80-C5A6CC8D2610}" srcOrd="2" destOrd="0" presId="urn:microsoft.com/office/officeart/2005/8/layout/radial5"/>
    <dgm:cxn modelId="{95AF9D56-6699-498C-BB6B-CC397CFFCEE2}" type="presParOf" srcId="{A71891B6-163F-485D-99E1-CD919E62F287}" destId="{B714AFA0-41B6-47AC-AC2E-4684F554BFA1}" srcOrd="3" destOrd="0" presId="urn:microsoft.com/office/officeart/2005/8/layout/radial5"/>
    <dgm:cxn modelId="{EC0897C0-DB0A-4601-9256-A3952F945E1B}" type="presParOf" srcId="{B714AFA0-41B6-47AC-AC2E-4684F554BFA1}" destId="{43C6B26F-282B-45C1-A53C-1C57433B7381}" srcOrd="0" destOrd="0" presId="urn:microsoft.com/office/officeart/2005/8/layout/radial5"/>
    <dgm:cxn modelId="{37B04E8E-2733-4B0F-8E19-427D0CC90A47}" type="presParOf" srcId="{A71891B6-163F-485D-99E1-CD919E62F287}" destId="{40DB7455-44B5-4BDF-ADF9-8836CCCCC305}" srcOrd="4" destOrd="0" presId="urn:microsoft.com/office/officeart/2005/8/layout/radial5"/>
    <dgm:cxn modelId="{81C0EFF6-92E2-4B1C-B60F-ECBD533AF864}" type="presParOf" srcId="{A71891B6-163F-485D-99E1-CD919E62F287}" destId="{39034CE2-0BB2-4301-A368-1AC054FA537D}" srcOrd="5" destOrd="0" presId="urn:microsoft.com/office/officeart/2005/8/layout/radial5"/>
    <dgm:cxn modelId="{65985677-9B0B-4BFB-B305-20E07974D17C}" type="presParOf" srcId="{39034CE2-0BB2-4301-A368-1AC054FA537D}" destId="{3509E4E2-5B3F-48CB-8573-E2B29DA0A25F}" srcOrd="0" destOrd="0" presId="urn:microsoft.com/office/officeart/2005/8/layout/radial5"/>
    <dgm:cxn modelId="{BAD30F69-A9E9-4702-AEEB-768D610D0689}" type="presParOf" srcId="{A71891B6-163F-485D-99E1-CD919E62F287}" destId="{C630861C-A37C-4430-BFBE-8BA3251FD118}" srcOrd="6" destOrd="0" presId="urn:microsoft.com/office/officeart/2005/8/layout/radial5"/>
    <dgm:cxn modelId="{704984AC-B604-41C1-BDD4-FB941A629968}" type="presParOf" srcId="{A71891B6-163F-485D-99E1-CD919E62F287}" destId="{925C3EC4-9428-46C8-94D8-80762115C947}" srcOrd="7" destOrd="0" presId="urn:microsoft.com/office/officeart/2005/8/layout/radial5"/>
    <dgm:cxn modelId="{157009E3-931C-4566-B602-39580C30CE29}" type="presParOf" srcId="{925C3EC4-9428-46C8-94D8-80762115C947}" destId="{CC963667-56F6-4AC0-8770-BC12616A52B2}" srcOrd="0" destOrd="0" presId="urn:microsoft.com/office/officeart/2005/8/layout/radial5"/>
    <dgm:cxn modelId="{F36087FC-8137-4130-9E3C-68B95A5178B4}" type="presParOf" srcId="{A71891B6-163F-485D-99E1-CD919E62F287}" destId="{98B82A07-B51F-462F-A154-092F2306B78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2439B-35C3-41B0-BEB4-80700B56371B}" type="doc">
      <dgm:prSet loTypeId="urn:microsoft.com/office/officeart/2005/8/layout/arrow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E0C1799-FCF2-4733-8D4B-142EBE8FF6B9}">
      <dgm:prSet custT="1"/>
      <dgm:spPr/>
      <dgm:t>
        <a:bodyPr/>
        <a:lstStyle/>
        <a:p>
          <a:r>
            <a:rPr lang="it-IT" sz="1400" dirty="0"/>
            <a:t>Quello di studiose dei sistemi di welfare locale attraverso attività di: ricerca-azione, formazione/supervisione, valutazione di impatto a livello nazionale, regionale, locale (cfr. www.iress.it) </a:t>
          </a:r>
          <a:endParaRPr lang="en-US" sz="1400" dirty="0"/>
        </a:p>
      </dgm:t>
    </dgm:pt>
    <dgm:pt modelId="{6C2E7870-9DCC-488E-A198-DA36B5EF2F39}" type="parTrans" cxnId="{3FEDCB44-FC87-4FDE-BA00-C7368A374186}">
      <dgm:prSet/>
      <dgm:spPr/>
      <dgm:t>
        <a:bodyPr/>
        <a:lstStyle/>
        <a:p>
          <a:endParaRPr lang="en-US"/>
        </a:p>
      </dgm:t>
    </dgm:pt>
    <dgm:pt modelId="{6FFECB6E-F4DB-49BF-8288-A3157256B10F}" type="sibTrans" cxnId="{3FEDCB44-FC87-4FDE-BA00-C7368A374186}">
      <dgm:prSet/>
      <dgm:spPr/>
      <dgm:t>
        <a:bodyPr/>
        <a:lstStyle/>
        <a:p>
          <a:endParaRPr lang="en-US"/>
        </a:p>
      </dgm:t>
    </dgm:pt>
    <dgm:pt modelId="{E8FC2651-C3FC-443A-A0CD-D83D3899D49F}">
      <dgm:prSet custT="1"/>
      <dgm:spPr/>
      <dgm:t>
        <a:bodyPr/>
        <a:lstStyle/>
        <a:p>
          <a:r>
            <a:rPr lang="it-IT" sz="1400" dirty="0"/>
            <a:t>Nel 2020: ricerca </a:t>
          </a:r>
          <a:r>
            <a:rPr lang="it-IT" sz="1400" i="1" dirty="0"/>
            <a:t>‘Visioni di un territorio. Dati e riflessioni per il futuro’; </a:t>
          </a:r>
          <a:r>
            <a:rPr lang="it-IT" sz="1400" dirty="0"/>
            <a:t>Dal 2022: Supporto in percorsi di co-progettazione (ai sensi dell’art. 55, </a:t>
          </a:r>
          <a:r>
            <a:rPr lang="it-IT" sz="1400" dirty="0" err="1"/>
            <a:t>d.l.vo</a:t>
          </a:r>
          <a:r>
            <a:rPr lang="it-IT" sz="1400" dirty="0"/>
            <a:t> 117/2017 – Codice del Terzo settore) – in corso; Realizzazione di un Disegno di valutazione di impatto sociale per i servizi per la Disabilità – in corso; Da Marzo 2023 attività di supervisione per la comunità professionale</a:t>
          </a:r>
          <a:endParaRPr lang="en-US" sz="1400" dirty="0"/>
        </a:p>
      </dgm:t>
    </dgm:pt>
    <dgm:pt modelId="{5DAFC4EA-A6AA-4395-98E7-87D7950EB704}" type="parTrans" cxnId="{6A7C42A3-741A-49F2-B097-684621CB3882}">
      <dgm:prSet/>
      <dgm:spPr/>
      <dgm:t>
        <a:bodyPr/>
        <a:lstStyle/>
        <a:p>
          <a:endParaRPr lang="en-US"/>
        </a:p>
      </dgm:t>
    </dgm:pt>
    <dgm:pt modelId="{28DEEE5F-842D-4F99-9B25-CF198391D550}" type="sibTrans" cxnId="{6A7C42A3-741A-49F2-B097-684621CB3882}">
      <dgm:prSet/>
      <dgm:spPr/>
      <dgm:t>
        <a:bodyPr/>
        <a:lstStyle/>
        <a:p>
          <a:endParaRPr lang="en-US"/>
        </a:p>
      </dgm:t>
    </dgm:pt>
    <dgm:pt modelId="{8D9E091D-5907-4A90-8D98-C82969D5C6A8}" type="pres">
      <dgm:prSet presAssocID="{8482439B-35C3-41B0-BEB4-80700B56371B}" presName="diagram" presStyleCnt="0">
        <dgm:presLayoutVars>
          <dgm:dir/>
          <dgm:resizeHandles val="exact"/>
        </dgm:presLayoutVars>
      </dgm:prSet>
      <dgm:spPr/>
    </dgm:pt>
    <dgm:pt modelId="{6FD7B4E1-6503-495D-84DB-09B980246F6F}" type="pres">
      <dgm:prSet presAssocID="{6E0C1799-FCF2-4733-8D4B-142EBE8FF6B9}" presName="arrow" presStyleLbl="node1" presStyleIdx="0" presStyleCnt="2" custScaleX="98942" custScaleY="100706" custRadScaleRad="99093" custRadScaleInc="-713">
        <dgm:presLayoutVars>
          <dgm:bulletEnabled val="1"/>
        </dgm:presLayoutVars>
      </dgm:prSet>
      <dgm:spPr/>
    </dgm:pt>
    <dgm:pt modelId="{BF360A35-45E1-4615-9959-DE802302676B}" type="pres">
      <dgm:prSet presAssocID="{E8FC2651-C3FC-443A-A0CD-D83D3899D49F}" presName="arrow" presStyleLbl="node1" presStyleIdx="1" presStyleCnt="2">
        <dgm:presLayoutVars>
          <dgm:bulletEnabled val="1"/>
        </dgm:presLayoutVars>
      </dgm:prSet>
      <dgm:spPr/>
    </dgm:pt>
  </dgm:ptLst>
  <dgm:cxnLst>
    <dgm:cxn modelId="{E0890510-793F-4385-8587-D54C94B3B557}" type="presOf" srcId="{E8FC2651-C3FC-443A-A0CD-D83D3899D49F}" destId="{BF360A35-45E1-4615-9959-DE802302676B}" srcOrd="0" destOrd="0" presId="urn:microsoft.com/office/officeart/2005/8/layout/arrow5"/>
    <dgm:cxn modelId="{9332605B-339A-4948-A609-99E760096033}" type="presOf" srcId="{6E0C1799-FCF2-4733-8D4B-142EBE8FF6B9}" destId="{6FD7B4E1-6503-495D-84DB-09B980246F6F}" srcOrd="0" destOrd="0" presId="urn:microsoft.com/office/officeart/2005/8/layout/arrow5"/>
    <dgm:cxn modelId="{3FEDCB44-FC87-4FDE-BA00-C7368A374186}" srcId="{8482439B-35C3-41B0-BEB4-80700B56371B}" destId="{6E0C1799-FCF2-4733-8D4B-142EBE8FF6B9}" srcOrd="0" destOrd="0" parTransId="{6C2E7870-9DCC-488E-A198-DA36B5EF2F39}" sibTransId="{6FFECB6E-F4DB-49BF-8288-A3157256B10F}"/>
    <dgm:cxn modelId="{6A7C42A3-741A-49F2-B097-684621CB3882}" srcId="{8482439B-35C3-41B0-BEB4-80700B56371B}" destId="{E8FC2651-C3FC-443A-A0CD-D83D3899D49F}" srcOrd="1" destOrd="0" parTransId="{5DAFC4EA-A6AA-4395-98E7-87D7950EB704}" sibTransId="{28DEEE5F-842D-4F99-9B25-CF198391D550}"/>
    <dgm:cxn modelId="{74DC35FC-831A-4CCA-B5D6-DE461C32F6EC}" type="presOf" srcId="{8482439B-35C3-41B0-BEB4-80700B56371B}" destId="{8D9E091D-5907-4A90-8D98-C82969D5C6A8}" srcOrd="0" destOrd="0" presId="urn:microsoft.com/office/officeart/2005/8/layout/arrow5"/>
    <dgm:cxn modelId="{67748DE4-CF46-41BC-A075-949FC20D0615}" type="presParOf" srcId="{8D9E091D-5907-4A90-8D98-C82969D5C6A8}" destId="{6FD7B4E1-6503-495D-84DB-09B980246F6F}" srcOrd="0" destOrd="0" presId="urn:microsoft.com/office/officeart/2005/8/layout/arrow5"/>
    <dgm:cxn modelId="{8FA3A815-69B9-450B-9DF3-ACF1F8CC03FA}" type="presParOf" srcId="{8D9E091D-5907-4A90-8D98-C82969D5C6A8}" destId="{BF360A35-45E1-4615-9959-DE802302676B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B30A64-4A90-4D48-B715-C7D6C612DFF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A4A0AF8-1816-4CD6-82FD-7A2A24149674}">
      <dgm:prSet phldrT="[Testo]"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it-IT" sz="2000" b="1"/>
            <a:t>31,7%</a:t>
          </a:r>
        </a:p>
        <a:p>
          <a:pPr algn="ctr"/>
          <a:r>
            <a:rPr lang="it-IT" sz="2000"/>
            <a:t>Comuni</a:t>
          </a:r>
          <a:endParaRPr lang="it-IT" sz="2000" dirty="0"/>
        </a:p>
      </dgm:t>
    </dgm:pt>
    <dgm:pt modelId="{B27403F2-389C-4C23-85E5-E158610CD24D}" type="parTrans" cxnId="{AA0931C2-3A38-4729-B887-BFBFA7C43A4C}">
      <dgm:prSet/>
      <dgm:spPr/>
      <dgm:t>
        <a:bodyPr/>
        <a:lstStyle/>
        <a:p>
          <a:endParaRPr lang="it-IT"/>
        </a:p>
      </dgm:t>
    </dgm:pt>
    <dgm:pt modelId="{EA0E1ADE-37E2-4F51-AC1F-4D4A1A1DFD33}" type="sibTrans" cxnId="{AA0931C2-3A38-4729-B887-BFBFA7C43A4C}">
      <dgm:prSet/>
      <dgm:spPr/>
      <dgm:t>
        <a:bodyPr/>
        <a:lstStyle/>
        <a:p>
          <a:endParaRPr lang="it-IT"/>
        </a:p>
      </dgm:t>
    </dgm:pt>
    <dgm:pt modelId="{121E86BE-0878-4E35-8E0D-30B69941DA16}">
      <dgm:prSet phldrT="[Testo]" custT="1"/>
      <dgm:spPr/>
      <dgm:t>
        <a:bodyPr/>
        <a:lstStyle/>
        <a:p>
          <a:r>
            <a:rPr lang="it-IT" sz="2000" b="1"/>
            <a:t>34%</a:t>
          </a:r>
        </a:p>
        <a:p>
          <a:r>
            <a:rPr lang="it-IT" sz="2000"/>
            <a:t>Fondi regionali </a:t>
          </a:r>
          <a:endParaRPr lang="it-IT" sz="2000" dirty="0"/>
        </a:p>
      </dgm:t>
    </dgm:pt>
    <dgm:pt modelId="{F5C5C15B-9999-4BD8-A4D2-FC7C6D7AB630}" type="parTrans" cxnId="{490FED45-1D16-4747-B4A9-B4139CD76FD6}">
      <dgm:prSet/>
      <dgm:spPr/>
      <dgm:t>
        <a:bodyPr/>
        <a:lstStyle/>
        <a:p>
          <a:endParaRPr lang="it-IT"/>
        </a:p>
      </dgm:t>
    </dgm:pt>
    <dgm:pt modelId="{71571EF2-5AC6-4EDF-AA61-B5B54C72A762}" type="sibTrans" cxnId="{490FED45-1D16-4747-B4A9-B4139CD76FD6}">
      <dgm:prSet/>
      <dgm:spPr/>
      <dgm:t>
        <a:bodyPr/>
        <a:lstStyle/>
        <a:p>
          <a:endParaRPr lang="it-IT"/>
        </a:p>
      </dgm:t>
    </dgm:pt>
    <dgm:pt modelId="{5A2235E6-FDD3-4EC2-86EF-ED586CDCC6E0}">
      <dgm:prSet phldrT="[Testo]" custT="1"/>
      <dgm:spPr/>
      <dgm:t>
        <a:bodyPr/>
        <a:lstStyle/>
        <a:p>
          <a:r>
            <a:rPr lang="it-IT" sz="2000" b="1"/>
            <a:t>3,1%</a:t>
          </a:r>
        </a:p>
        <a:p>
          <a:r>
            <a:rPr lang="it-IT" sz="2000"/>
            <a:t>Sanitario</a:t>
          </a:r>
          <a:endParaRPr lang="it-IT" sz="2000" dirty="0"/>
        </a:p>
      </dgm:t>
    </dgm:pt>
    <dgm:pt modelId="{2B1F7818-EF24-49C5-A957-9291A44705A4}" type="parTrans" cxnId="{30E3C955-CE1B-4194-ADA4-5624F2C43216}">
      <dgm:prSet/>
      <dgm:spPr/>
      <dgm:t>
        <a:bodyPr/>
        <a:lstStyle/>
        <a:p>
          <a:endParaRPr lang="it-IT"/>
        </a:p>
      </dgm:t>
    </dgm:pt>
    <dgm:pt modelId="{D66D175F-F8B2-4810-A53C-6754F209B7BD}" type="sibTrans" cxnId="{30E3C955-CE1B-4194-ADA4-5624F2C43216}">
      <dgm:prSet/>
      <dgm:spPr/>
      <dgm:t>
        <a:bodyPr/>
        <a:lstStyle/>
        <a:p>
          <a:endParaRPr lang="it-IT"/>
        </a:p>
      </dgm:t>
    </dgm:pt>
    <dgm:pt modelId="{D96EB5D8-B76F-4842-9A4F-F75F1BA11AB3}">
      <dgm:prSet phldrT="[Tes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t-IT" sz="2000" b="1" dirty="0"/>
            <a:t>10,9%</a:t>
          </a:r>
        </a:p>
        <a:p>
          <a:r>
            <a:rPr lang="it-IT" sz="2000" dirty="0"/>
            <a:t>Fondi europei </a:t>
          </a:r>
          <a:r>
            <a:rPr lang="it-IT" sz="1600" dirty="0"/>
            <a:t>(</a:t>
          </a:r>
          <a:r>
            <a:rPr lang="it-IT" sz="1600" dirty="0" err="1"/>
            <a:t>Pnrr</a:t>
          </a:r>
          <a:r>
            <a:rPr lang="it-IT" sz="1600" dirty="0"/>
            <a:t> e altro)</a:t>
          </a:r>
          <a:endParaRPr lang="it-IT" sz="2000" dirty="0"/>
        </a:p>
      </dgm:t>
    </dgm:pt>
    <dgm:pt modelId="{CDFAAE83-C1DE-46B1-9ACD-26EB02B44B3E}" type="parTrans" cxnId="{88356137-273B-48A1-9CDB-E0838063CFE6}">
      <dgm:prSet/>
      <dgm:spPr/>
      <dgm:t>
        <a:bodyPr/>
        <a:lstStyle/>
        <a:p>
          <a:endParaRPr lang="it-IT"/>
        </a:p>
      </dgm:t>
    </dgm:pt>
    <dgm:pt modelId="{B8CAB0F6-C636-4CA1-8C4F-1A591C7D27A2}" type="sibTrans" cxnId="{88356137-273B-48A1-9CDB-E0838063CFE6}">
      <dgm:prSet/>
      <dgm:spPr/>
      <dgm:t>
        <a:bodyPr/>
        <a:lstStyle/>
        <a:p>
          <a:endParaRPr lang="it-IT"/>
        </a:p>
      </dgm:t>
    </dgm:pt>
    <dgm:pt modelId="{8839F492-D0A5-4801-96F1-9C99D6FE2B7F}">
      <dgm:prSet phldrT="[Testo]" custT="1"/>
      <dgm:spPr/>
      <dgm:t>
        <a:bodyPr/>
        <a:lstStyle/>
        <a:p>
          <a:endParaRPr lang="it-IT" sz="2000" b="1"/>
        </a:p>
        <a:p>
          <a:pPr algn="ctr"/>
          <a:r>
            <a:rPr lang="it-IT" sz="2000" b="1"/>
            <a:t>6,5%</a:t>
          </a:r>
        </a:p>
        <a:p>
          <a:pPr algn="ctr"/>
          <a:r>
            <a:rPr lang="it-IT" sz="2000"/>
            <a:t>Fondi nazionali </a:t>
          </a:r>
          <a:r>
            <a:rPr lang="it-IT" sz="1600"/>
            <a:t>(Hcp e altri fondi)</a:t>
          </a:r>
          <a:endParaRPr lang="it-IT" sz="2000"/>
        </a:p>
        <a:p>
          <a:endParaRPr lang="it-IT" sz="2000" dirty="0"/>
        </a:p>
      </dgm:t>
    </dgm:pt>
    <dgm:pt modelId="{17769B6C-D5B9-41D1-B3AB-2A1FBA2C40D6}" type="parTrans" cxnId="{4235B4A1-0BAD-46ED-BFC5-7AF3FFB4FE4A}">
      <dgm:prSet/>
      <dgm:spPr/>
      <dgm:t>
        <a:bodyPr/>
        <a:lstStyle/>
        <a:p>
          <a:endParaRPr lang="it-IT"/>
        </a:p>
      </dgm:t>
    </dgm:pt>
    <dgm:pt modelId="{DC29EADE-D9E6-4B72-8361-5D888752A894}" type="sibTrans" cxnId="{4235B4A1-0BAD-46ED-BFC5-7AF3FFB4FE4A}">
      <dgm:prSet/>
      <dgm:spPr/>
      <dgm:t>
        <a:bodyPr/>
        <a:lstStyle/>
        <a:p>
          <a:endParaRPr lang="it-IT"/>
        </a:p>
      </dgm:t>
    </dgm:pt>
    <dgm:pt modelId="{472DBAAB-B410-4179-B6ED-99DE6FD8875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2000" b="1"/>
            <a:t>12,1</a:t>
          </a:r>
          <a:r>
            <a:rPr lang="it-IT" sz="2400" b="1"/>
            <a:t>%</a:t>
          </a:r>
        </a:p>
        <a:p>
          <a:r>
            <a:rPr lang="it-IT" sz="2000"/>
            <a:t>Entrate utenti </a:t>
          </a:r>
          <a:endParaRPr lang="it-IT" sz="2400" dirty="0"/>
        </a:p>
      </dgm:t>
    </dgm:pt>
    <dgm:pt modelId="{DDDC2170-B65C-4AB7-8D6B-6737F38AD0F6}" type="parTrans" cxnId="{F7326888-9F2F-4C42-B251-021A390B1ECF}">
      <dgm:prSet/>
      <dgm:spPr/>
      <dgm:t>
        <a:bodyPr/>
        <a:lstStyle/>
        <a:p>
          <a:endParaRPr lang="it-IT"/>
        </a:p>
      </dgm:t>
    </dgm:pt>
    <dgm:pt modelId="{C6ECF581-209A-4823-9CDC-B397A4B807A7}" type="sibTrans" cxnId="{F7326888-9F2F-4C42-B251-021A390B1ECF}">
      <dgm:prSet/>
      <dgm:spPr/>
      <dgm:t>
        <a:bodyPr/>
        <a:lstStyle/>
        <a:p>
          <a:endParaRPr lang="it-IT"/>
        </a:p>
      </dgm:t>
    </dgm:pt>
    <dgm:pt modelId="{4AF8F031-8DCE-4761-AFA3-E27C1EDD6899}" type="pres">
      <dgm:prSet presAssocID="{82B30A64-4A90-4D48-B715-C7D6C612DFFC}" presName="cycle" presStyleCnt="0">
        <dgm:presLayoutVars>
          <dgm:dir/>
          <dgm:resizeHandles val="exact"/>
        </dgm:presLayoutVars>
      </dgm:prSet>
      <dgm:spPr/>
    </dgm:pt>
    <dgm:pt modelId="{15489BA8-96B3-44F1-8531-581CFC44B4B3}" type="pres">
      <dgm:prSet presAssocID="{8A4A0AF8-1816-4CD6-82FD-7A2A24149674}" presName="node" presStyleLbl="node1" presStyleIdx="0" presStyleCnt="6" custScaleX="114951" custScaleY="118587">
        <dgm:presLayoutVars>
          <dgm:bulletEnabled val="1"/>
        </dgm:presLayoutVars>
      </dgm:prSet>
      <dgm:spPr/>
    </dgm:pt>
    <dgm:pt modelId="{D4E886E1-F020-4D7F-9189-A923B0D1D678}" type="pres">
      <dgm:prSet presAssocID="{EA0E1ADE-37E2-4F51-AC1F-4D4A1A1DFD33}" presName="sibTrans" presStyleLbl="sibTrans2D1" presStyleIdx="0" presStyleCnt="6"/>
      <dgm:spPr/>
    </dgm:pt>
    <dgm:pt modelId="{B64505A8-57EE-4344-BD82-7422B0A96142}" type="pres">
      <dgm:prSet presAssocID="{EA0E1ADE-37E2-4F51-AC1F-4D4A1A1DFD33}" presName="connectorText" presStyleLbl="sibTrans2D1" presStyleIdx="0" presStyleCnt="6"/>
      <dgm:spPr/>
    </dgm:pt>
    <dgm:pt modelId="{BE4665D0-B580-460A-9F22-4DED923FA92B}" type="pres">
      <dgm:prSet presAssocID="{121E86BE-0878-4E35-8E0D-30B69941DA16}" presName="node" presStyleLbl="node1" presStyleIdx="1" presStyleCnt="6">
        <dgm:presLayoutVars>
          <dgm:bulletEnabled val="1"/>
        </dgm:presLayoutVars>
      </dgm:prSet>
      <dgm:spPr/>
    </dgm:pt>
    <dgm:pt modelId="{1D9745DC-5428-4CBC-991C-3A1FF3801333}" type="pres">
      <dgm:prSet presAssocID="{71571EF2-5AC6-4EDF-AA61-B5B54C72A762}" presName="sibTrans" presStyleLbl="sibTrans2D1" presStyleIdx="1" presStyleCnt="6"/>
      <dgm:spPr/>
    </dgm:pt>
    <dgm:pt modelId="{E8D86438-480A-448C-97D6-A912638FE4A8}" type="pres">
      <dgm:prSet presAssocID="{71571EF2-5AC6-4EDF-AA61-B5B54C72A762}" presName="connectorText" presStyleLbl="sibTrans2D1" presStyleIdx="1" presStyleCnt="6"/>
      <dgm:spPr/>
    </dgm:pt>
    <dgm:pt modelId="{D43EACC2-F563-4A9E-8AD7-E173F0B9DDE0}" type="pres">
      <dgm:prSet presAssocID="{5A2235E6-FDD3-4EC2-86EF-ED586CDCC6E0}" presName="node" presStyleLbl="node1" presStyleIdx="2" presStyleCnt="6" custScaleX="106185">
        <dgm:presLayoutVars>
          <dgm:bulletEnabled val="1"/>
        </dgm:presLayoutVars>
      </dgm:prSet>
      <dgm:spPr/>
    </dgm:pt>
    <dgm:pt modelId="{2C496ED8-34BA-446B-A757-575E943E1393}" type="pres">
      <dgm:prSet presAssocID="{D66D175F-F8B2-4810-A53C-6754F209B7BD}" presName="sibTrans" presStyleLbl="sibTrans2D1" presStyleIdx="2" presStyleCnt="6"/>
      <dgm:spPr/>
    </dgm:pt>
    <dgm:pt modelId="{A61D7122-9A21-4BC0-A1C1-A29AF7AE8F25}" type="pres">
      <dgm:prSet presAssocID="{D66D175F-F8B2-4810-A53C-6754F209B7BD}" presName="connectorText" presStyleLbl="sibTrans2D1" presStyleIdx="2" presStyleCnt="6"/>
      <dgm:spPr/>
    </dgm:pt>
    <dgm:pt modelId="{F1AD80BC-B99B-4359-8605-466B00B323F0}" type="pres">
      <dgm:prSet presAssocID="{472DBAAB-B410-4179-B6ED-99DE6FD8875F}" presName="node" presStyleLbl="node1" presStyleIdx="3" presStyleCnt="6" custRadScaleRad="100531" custRadScaleInc="-1018">
        <dgm:presLayoutVars>
          <dgm:bulletEnabled val="1"/>
        </dgm:presLayoutVars>
      </dgm:prSet>
      <dgm:spPr/>
    </dgm:pt>
    <dgm:pt modelId="{7D381781-A3CD-46EC-9506-B6D7EB4114EE}" type="pres">
      <dgm:prSet presAssocID="{C6ECF581-209A-4823-9CDC-B397A4B807A7}" presName="sibTrans" presStyleLbl="sibTrans2D1" presStyleIdx="3" presStyleCnt="6"/>
      <dgm:spPr/>
    </dgm:pt>
    <dgm:pt modelId="{101DE71A-8D31-4DD4-B051-E34BB60ECD20}" type="pres">
      <dgm:prSet presAssocID="{C6ECF581-209A-4823-9CDC-B397A4B807A7}" presName="connectorText" presStyleLbl="sibTrans2D1" presStyleIdx="3" presStyleCnt="6"/>
      <dgm:spPr/>
    </dgm:pt>
    <dgm:pt modelId="{132E2ED4-F659-4A69-9B49-F963014FC240}" type="pres">
      <dgm:prSet presAssocID="{D96EB5D8-B76F-4842-9A4F-F75F1BA11AB3}" presName="node" presStyleLbl="node1" presStyleIdx="4" presStyleCnt="6" custScaleX="119020" custScaleY="107641">
        <dgm:presLayoutVars>
          <dgm:bulletEnabled val="1"/>
        </dgm:presLayoutVars>
      </dgm:prSet>
      <dgm:spPr/>
    </dgm:pt>
    <dgm:pt modelId="{FF6CB2B5-5D37-426A-BD3B-16CB4A5B4298}" type="pres">
      <dgm:prSet presAssocID="{B8CAB0F6-C636-4CA1-8C4F-1A591C7D27A2}" presName="sibTrans" presStyleLbl="sibTrans2D1" presStyleIdx="4" presStyleCnt="6"/>
      <dgm:spPr/>
    </dgm:pt>
    <dgm:pt modelId="{5B9A3B26-86FE-489A-8A42-47C13264EEC1}" type="pres">
      <dgm:prSet presAssocID="{B8CAB0F6-C636-4CA1-8C4F-1A591C7D27A2}" presName="connectorText" presStyleLbl="sibTrans2D1" presStyleIdx="4" presStyleCnt="6"/>
      <dgm:spPr/>
    </dgm:pt>
    <dgm:pt modelId="{8122B4A2-25C8-4BE0-AB8D-69E140244BDA}" type="pres">
      <dgm:prSet presAssocID="{8839F492-D0A5-4801-96F1-9C99D6FE2B7F}" presName="node" presStyleLbl="node1" presStyleIdx="5" presStyleCnt="6" custScaleX="137166" custScaleY="129284">
        <dgm:presLayoutVars>
          <dgm:bulletEnabled val="1"/>
        </dgm:presLayoutVars>
      </dgm:prSet>
      <dgm:spPr/>
    </dgm:pt>
    <dgm:pt modelId="{98AA5543-941F-4735-A335-80452209FAB3}" type="pres">
      <dgm:prSet presAssocID="{DC29EADE-D9E6-4B72-8361-5D888752A894}" presName="sibTrans" presStyleLbl="sibTrans2D1" presStyleIdx="5" presStyleCnt="6"/>
      <dgm:spPr/>
    </dgm:pt>
    <dgm:pt modelId="{08C2B488-1C6D-4B31-8E9F-EF8FD3D2D570}" type="pres">
      <dgm:prSet presAssocID="{DC29EADE-D9E6-4B72-8361-5D888752A894}" presName="connectorText" presStyleLbl="sibTrans2D1" presStyleIdx="5" presStyleCnt="6"/>
      <dgm:spPr/>
    </dgm:pt>
  </dgm:ptLst>
  <dgm:cxnLst>
    <dgm:cxn modelId="{FA168A02-FE50-4FB5-B87F-0EE02961AF87}" type="presOf" srcId="{DC29EADE-D9E6-4B72-8361-5D888752A894}" destId="{08C2B488-1C6D-4B31-8E9F-EF8FD3D2D570}" srcOrd="1" destOrd="0" presId="urn:microsoft.com/office/officeart/2005/8/layout/cycle2"/>
    <dgm:cxn modelId="{3895FE04-4CD2-48E5-BC7A-0451D2A292E5}" type="presOf" srcId="{B8CAB0F6-C636-4CA1-8C4F-1A591C7D27A2}" destId="{FF6CB2B5-5D37-426A-BD3B-16CB4A5B4298}" srcOrd="0" destOrd="0" presId="urn:microsoft.com/office/officeart/2005/8/layout/cycle2"/>
    <dgm:cxn modelId="{ADF88A0A-92C2-40E3-84D7-05EB57178B15}" type="presOf" srcId="{71571EF2-5AC6-4EDF-AA61-B5B54C72A762}" destId="{1D9745DC-5428-4CBC-991C-3A1FF3801333}" srcOrd="0" destOrd="0" presId="urn:microsoft.com/office/officeart/2005/8/layout/cycle2"/>
    <dgm:cxn modelId="{D2458F16-E90A-4BC8-857A-DAC482D926F0}" type="presOf" srcId="{8839F492-D0A5-4801-96F1-9C99D6FE2B7F}" destId="{8122B4A2-25C8-4BE0-AB8D-69E140244BDA}" srcOrd="0" destOrd="0" presId="urn:microsoft.com/office/officeart/2005/8/layout/cycle2"/>
    <dgm:cxn modelId="{E3985818-85A0-4DB8-B4ED-C9094D958FD8}" type="presOf" srcId="{B8CAB0F6-C636-4CA1-8C4F-1A591C7D27A2}" destId="{5B9A3B26-86FE-489A-8A42-47C13264EEC1}" srcOrd="1" destOrd="0" presId="urn:microsoft.com/office/officeart/2005/8/layout/cycle2"/>
    <dgm:cxn modelId="{19DEC124-7C97-4F5C-901F-C69261E8E379}" type="presOf" srcId="{121E86BE-0878-4E35-8E0D-30B69941DA16}" destId="{BE4665D0-B580-460A-9F22-4DED923FA92B}" srcOrd="0" destOrd="0" presId="urn:microsoft.com/office/officeart/2005/8/layout/cycle2"/>
    <dgm:cxn modelId="{5EC11B2C-8564-4563-B314-ED661E6A3597}" type="presOf" srcId="{D66D175F-F8B2-4810-A53C-6754F209B7BD}" destId="{2C496ED8-34BA-446B-A757-575E943E1393}" srcOrd="0" destOrd="0" presId="urn:microsoft.com/office/officeart/2005/8/layout/cycle2"/>
    <dgm:cxn modelId="{0A254D33-8107-493D-8E8B-73F8366C9FAD}" type="presOf" srcId="{D96EB5D8-B76F-4842-9A4F-F75F1BA11AB3}" destId="{132E2ED4-F659-4A69-9B49-F963014FC240}" srcOrd="0" destOrd="0" presId="urn:microsoft.com/office/officeart/2005/8/layout/cycle2"/>
    <dgm:cxn modelId="{91E55A33-1DB4-4AF2-8DB2-8AEF765D1B87}" type="presOf" srcId="{C6ECF581-209A-4823-9CDC-B397A4B807A7}" destId="{101DE71A-8D31-4DD4-B051-E34BB60ECD20}" srcOrd="1" destOrd="0" presId="urn:microsoft.com/office/officeart/2005/8/layout/cycle2"/>
    <dgm:cxn modelId="{88356137-273B-48A1-9CDB-E0838063CFE6}" srcId="{82B30A64-4A90-4D48-B715-C7D6C612DFFC}" destId="{D96EB5D8-B76F-4842-9A4F-F75F1BA11AB3}" srcOrd="4" destOrd="0" parTransId="{CDFAAE83-C1DE-46B1-9ACD-26EB02B44B3E}" sibTransId="{B8CAB0F6-C636-4CA1-8C4F-1A591C7D27A2}"/>
    <dgm:cxn modelId="{4AD68642-FD08-4637-9172-E5FF113AB0C4}" type="presOf" srcId="{472DBAAB-B410-4179-B6ED-99DE6FD8875F}" destId="{F1AD80BC-B99B-4359-8605-466B00B323F0}" srcOrd="0" destOrd="0" presId="urn:microsoft.com/office/officeart/2005/8/layout/cycle2"/>
    <dgm:cxn modelId="{310FB062-1B90-48B0-BFDC-DD6DB22900A5}" type="presOf" srcId="{8A4A0AF8-1816-4CD6-82FD-7A2A24149674}" destId="{15489BA8-96B3-44F1-8531-581CFC44B4B3}" srcOrd="0" destOrd="0" presId="urn:microsoft.com/office/officeart/2005/8/layout/cycle2"/>
    <dgm:cxn modelId="{490FED45-1D16-4747-B4A9-B4139CD76FD6}" srcId="{82B30A64-4A90-4D48-B715-C7D6C612DFFC}" destId="{121E86BE-0878-4E35-8E0D-30B69941DA16}" srcOrd="1" destOrd="0" parTransId="{F5C5C15B-9999-4BD8-A4D2-FC7C6D7AB630}" sibTransId="{71571EF2-5AC6-4EDF-AA61-B5B54C72A762}"/>
    <dgm:cxn modelId="{30E3C955-CE1B-4194-ADA4-5624F2C43216}" srcId="{82B30A64-4A90-4D48-B715-C7D6C612DFFC}" destId="{5A2235E6-FDD3-4EC2-86EF-ED586CDCC6E0}" srcOrd="2" destOrd="0" parTransId="{2B1F7818-EF24-49C5-A957-9291A44705A4}" sibTransId="{D66D175F-F8B2-4810-A53C-6754F209B7BD}"/>
    <dgm:cxn modelId="{1B46C677-67F2-4D3D-A817-5F7A46CDCDA5}" type="presOf" srcId="{EA0E1ADE-37E2-4F51-AC1F-4D4A1A1DFD33}" destId="{D4E886E1-F020-4D7F-9189-A923B0D1D678}" srcOrd="0" destOrd="0" presId="urn:microsoft.com/office/officeart/2005/8/layout/cycle2"/>
    <dgm:cxn modelId="{F7326888-9F2F-4C42-B251-021A390B1ECF}" srcId="{82B30A64-4A90-4D48-B715-C7D6C612DFFC}" destId="{472DBAAB-B410-4179-B6ED-99DE6FD8875F}" srcOrd="3" destOrd="0" parTransId="{DDDC2170-B65C-4AB7-8D6B-6737F38AD0F6}" sibTransId="{C6ECF581-209A-4823-9CDC-B397A4B807A7}"/>
    <dgm:cxn modelId="{9BDF1996-15BB-453B-9C3A-68995B1EBCC3}" type="presOf" srcId="{71571EF2-5AC6-4EDF-AA61-B5B54C72A762}" destId="{E8D86438-480A-448C-97D6-A912638FE4A8}" srcOrd="1" destOrd="0" presId="urn:microsoft.com/office/officeart/2005/8/layout/cycle2"/>
    <dgm:cxn modelId="{4235B4A1-0BAD-46ED-BFC5-7AF3FFB4FE4A}" srcId="{82B30A64-4A90-4D48-B715-C7D6C612DFFC}" destId="{8839F492-D0A5-4801-96F1-9C99D6FE2B7F}" srcOrd="5" destOrd="0" parTransId="{17769B6C-D5B9-41D1-B3AB-2A1FBA2C40D6}" sibTransId="{DC29EADE-D9E6-4B72-8361-5D888752A894}"/>
    <dgm:cxn modelId="{DB5789A2-14E4-4287-9375-89EC1B77FF62}" type="presOf" srcId="{82B30A64-4A90-4D48-B715-C7D6C612DFFC}" destId="{4AF8F031-8DCE-4761-AFA3-E27C1EDD6899}" srcOrd="0" destOrd="0" presId="urn:microsoft.com/office/officeart/2005/8/layout/cycle2"/>
    <dgm:cxn modelId="{E896DCA3-08A9-4551-A94F-DDD3EE24C44E}" type="presOf" srcId="{EA0E1ADE-37E2-4F51-AC1F-4D4A1A1DFD33}" destId="{B64505A8-57EE-4344-BD82-7422B0A96142}" srcOrd="1" destOrd="0" presId="urn:microsoft.com/office/officeart/2005/8/layout/cycle2"/>
    <dgm:cxn modelId="{CFAF5BC1-82C5-4202-A82F-78F7689E4F02}" type="presOf" srcId="{5A2235E6-FDD3-4EC2-86EF-ED586CDCC6E0}" destId="{D43EACC2-F563-4A9E-8AD7-E173F0B9DDE0}" srcOrd="0" destOrd="0" presId="urn:microsoft.com/office/officeart/2005/8/layout/cycle2"/>
    <dgm:cxn modelId="{AA0931C2-3A38-4729-B887-BFBFA7C43A4C}" srcId="{82B30A64-4A90-4D48-B715-C7D6C612DFFC}" destId="{8A4A0AF8-1816-4CD6-82FD-7A2A24149674}" srcOrd="0" destOrd="0" parTransId="{B27403F2-389C-4C23-85E5-E158610CD24D}" sibTransId="{EA0E1ADE-37E2-4F51-AC1F-4D4A1A1DFD33}"/>
    <dgm:cxn modelId="{D425BFCC-913D-430E-95BC-D1B037CC8E9A}" type="presOf" srcId="{DC29EADE-D9E6-4B72-8361-5D888752A894}" destId="{98AA5543-941F-4735-A335-80452209FAB3}" srcOrd="0" destOrd="0" presId="urn:microsoft.com/office/officeart/2005/8/layout/cycle2"/>
    <dgm:cxn modelId="{92FA30D3-1594-4B81-BEDA-BFFFAADE7F32}" type="presOf" srcId="{C6ECF581-209A-4823-9CDC-B397A4B807A7}" destId="{7D381781-A3CD-46EC-9506-B6D7EB4114EE}" srcOrd="0" destOrd="0" presId="urn:microsoft.com/office/officeart/2005/8/layout/cycle2"/>
    <dgm:cxn modelId="{5C7717F9-5673-495F-A04A-DF9DF5B29E80}" type="presOf" srcId="{D66D175F-F8B2-4810-A53C-6754F209B7BD}" destId="{A61D7122-9A21-4BC0-A1C1-A29AF7AE8F25}" srcOrd="1" destOrd="0" presId="urn:microsoft.com/office/officeart/2005/8/layout/cycle2"/>
    <dgm:cxn modelId="{B9D2CC4F-2790-4245-9849-6B590BF70BAF}" type="presParOf" srcId="{4AF8F031-8DCE-4761-AFA3-E27C1EDD6899}" destId="{15489BA8-96B3-44F1-8531-581CFC44B4B3}" srcOrd="0" destOrd="0" presId="urn:microsoft.com/office/officeart/2005/8/layout/cycle2"/>
    <dgm:cxn modelId="{A59654DE-6E33-4EB4-9EC1-CE8C4DE03C0D}" type="presParOf" srcId="{4AF8F031-8DCE-4761-AFA3-E27C1EDD6899}" destId="{D4E886E1-F020-4D7F-9189-A923B0D1D678}" srcOrd="1" destOrd="0" presId="urn:microsoft.com/office/officeart/2005/8/layout/cycle2"/>
    <dgm:cxn modelId="{C1FE79C4-3A23-4463-9DE8-06D5F779B1A6}" type="presParOf" srcId="{D4E886E1-F020-4D7F-9189-A923B0D1D678}" destId="{B64505A8-57EE-4344-BD82-7422B0A96142}" srcOrd="0" destOrd="0" presId="urn:microsoft.com/office/officeart/2005/8/layout/cycle2"/>
    <dgm:cxn modelId="{8FCF061B-EB93-4644-881E-B299727F7B39}" type="presParOf" srcId="{4AF8F031-8DCE-4761-AFA3-E27C1EDD6899}" destId="{BE4665D0-B580-460A-9F22-4DED923FA92B}" srcOrd="2" destOrd="0" presId="urn:microsoft.com/office/officeart/2005/8/layout/cycle2"/>
    <dgm:cxn modelId="{C2E3F0C6-49E3-4732-AE0F-4BA1795030EB}" type="presParOf" srcId="{4AF8F031-8DCE-4761-AFA3-E27C1EDD6899}" destId="{1D9745DC-5428-4CBC-991C-3A1FF3801333}" srcOrd="3" destOrd="0" presId="urn:microsoft.com/office/officeart/2005/8/layout/cycle2"/>
    <dgm:cxn modelId="{606BD0E7-3300-4882-A4CE-704369C322C8}" type="presParOf" srcId="{1D9745DC-5428-4CBC-991C-3A1FF3801333}" destId="{E8D86438-480A-448C-97D6-A912638FE4A8}" srcOrd="0" destOrd="0" presId="urn:microsoft.com/office/officeart/2005/8/layout/cycle2"/>
    <dgm:cxn modelId="{99C8ACE1-63AF-44EF-BF3A-2851DAFE32A8}" type="presParOf" srcId="{4AF8F031-8DCE-4761-AFA3-E27C1EDD6899}" destId="{D43EACC2-F563-4A9E-8AD7-E173F0B9DDE0}" srcOrd="4" destOrd="0" presId="urn:microsoft.com/office/officeart/2005/8/layout/cycle2"/>
    <dgm:cxn modelId="{EB6B9896-24E2-41FA-B38A-E70B6A48F09C}" type="presParOf" srcId="{4AF8F031-8DCE-4761-AFA3-E27C1EDD6899}" destId="{2C496ED8-34BA-446B-A757-575E943E1393}" srcOrd="5" destOrd="0" presId="urn:microsoft.com/office/officeart/2005/8/layout/cycle2"/>
    <dgm:cxn modelId="{FEA4FB9B-2DEA-43CB-A515-6C790FD034AB}" type="presParOf" srcId="{2C496ED8-34BA-446B-A757-575E943E1393}" destId="{A61D7122-9A21-4BC0-A1C1-A29AF7AE8F25}" srcOrd="0" destOrd="0" presId="urn:microsoft.com/office/officeart/2005/8/layout/cycle2"/>
    <dgm:cxn modelId="{0F393F82-C7F7-457B-A780-0889F574BB15}" type="presParOf" srcId="{4AF8F031-8DCE-4761-AFA3-E27C1EDD6899}" destId="{F1AD80BC-B99B-4359-8605-466B00B323F0}" srcOrd="6" destOrd="0" presId="urn:microsoft.com/office/officeart/2005/8/layout/cycle2"/>
    <dgm:cxn modelId="{C6F845FC-DDB2-4333-BE7F-3C22790843CF}" type="presParOf" srcId="{4AF8F031-8DCE-4761-AFA3-E27C1EDD6899}" destId="{7D381781-A3CD-46EC-9506-B6D7EB4114EE}" srcOrd="7" destOrd="0" presId="urn:microsoft.com/office/officeart/2005/8/layout/cycle2"/>
    <dgm:cxn modelId="{1D2483BF-1BF3-4C26-A5F2-1ACB040ED323}" type="presParOf" srcId="{7D381781-A3CD-46EC-9506-B6D7EB4114EE}" destId="{101DE71A-8D31-4DD4-B051-E34BB60ECD20}" srcOrd="0" destOrd="0" presId="urn:microsoft.com/office/officeart/2005/8/layout/cycle2"/>
    <dgm:cxn modelId="{1AB04C4F-7E18-4A1D-8BEB-EBE740E47ADD}" type="presParOf" srcId="{4AF8F031-8DCE-4761-AFA3-E27C1EDD6899}" destId="{132E2ED4-F659-4A69-9B49-F963014FC240}" srcOrd="8" destOrd="0" presId="urn:microsoft.com/office/officeart/2005/8/layout/cycle2"/>
    <dgm:cxn modelId="{FD7B2F47-B7A3-494A-9F9B-F71C33A799DA}" type="presParOf" srcId="{4AF8F031-8DCE-4761-AFA3-E27C1EDD6899}" destId="{FF6CB2B5-5D37-426A-BD3B-16CB4A5B4298}" srcOrd="9" destOrd="0" presId="urn:microsoft.com/office/officeart/2005/8/layout/cycle2"/>
    <dgm:cxn modelId="{3BDE1C93-2479-4ADC-9360-95EF97B87AA0}" type="presParOf" srcId="{FF6CB2B5-5D37-426A-BD3B-16CB4A5B4298}" destId="{5B9A3B26-86FE-489A-8A42-47C13264EEC1}" srcOrd="0" destOrd="0" presId="urn:microsoft.com/office/officeart/2005/8/layout/cycle2"/>
    <dgm:cxn modelId="{49CB97B2-D599-411F-87D0-E9CF55C373AF}" type="presParOf" srcId="{4AF8F031-8DCE-4761-AFA3-E27C1EDD6899}" destId="{8122B4A2-25C8-4BE0-AB8D-69E140244BDA}" srcOrd="10" destOrd="0" presId="urn:microsoft.com/office/officeart/2005/8/layout/cycle2"/>
    <dgm:cxn modelId="{1BEC129B-D5F9-4E5E-AB5A-BE6E5C31C5DA}" type="presParOf" srcId="{4AF8F031-8DCE-4761-AFA3-E27C1EDD6899}" destId="{98AA5543-941F-4735-A335-80452209FAB3}" srcOrd="11" destOrd="0" presId="urn:microsoft.com/office/officeart/2005/8/layout/cycle2"/>
    <dgm:cxn modelId="{C8B3EA0F-5869-4F81-A29E-50E84C0FFF59}" type="presParOf" srcId="{98AA5543-941F-4735-A335-80452209FAB3}" destId="{08C2B488-1C6D-4B31-8E9F-EF8FD3D2D570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C4F8B9-594B-470E-9DEC-5687CC6167A7}" type="doc">
      <dgm:prSet loTypeId="urn:microsoft.com/office/officeart/2005/8/layout/vList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DE88D006-0351-4E17-A15F-F5B438933908}">
      <dgm:prSet phldrT="[Testo]"/>
      <dgm:spPr/>
      <dgm:t>
        <a:bodyPr/>
        <a:lstStyle/>
        <a:p>
          <a:r>
            <a:rPr lang="it-IT" dirty="0">
              <a:solidFill>
                <a:srgbClr val="0070C0"/>
              </a:solidFill>
            </a:rPr>
            <a:t>Quando c’è comunanza di intenti fra Pubblica Amministrazione ed Enti di Terzo settore partecipanti al percorso</a:t>
          </a:r>
        </a:p>
      </dgm:t>
    </dgm:pt>
    <dgm:pt modelId="{3421B2EA-93AD-4964-8F8D-286621B10F45}" type="parTrans" cxnId="{B5EDE103-2236-44B1-A65B-52EE85F7265F}">
      <dgm:prSet/>
      <dgm:spPr/>
      <dgm:t>
        <a:bodyPr/>
        <a:lstStyle/>
        <a:p>
          <a:endParaRPr lang="it-IT"/>
        </a:p>
      </dgm:t>
    </dgm:pt>
    <dgm:pt modelId="{8F9B22FE-227E-43B4-B8DE-71CE71FBBD1C}" type="sibTrans" cxnId="{B5EDE103-2236-44B1-A65B-52EE85F7265F}">
      <dgm:prSet/>
      <dgm:spPr/>
      <dgm:t>
        <a:bodyPr/>
        <a:lstStyle/>
        <a:p>
          <a:endParaRPr lang="it-IT"/>
        </a:p>
      </dgm:t>
    </dgm:pt>
    <dgm:pt modelId="{B50F3F35-B565-488A-BEBD-94EC8DB25DF5}">
      <dgm:prSet phldrT="[Testo]"/>
      <dgm:spPr/>
      <dgm:t>
        <a:bodyPr/>
        <a:lstStyle/>
        <a:p>
          <a:r>
            <a:rPr lang="it-IT" dirty="0">
              <a:solidFill>
                <a:srgbClr val="0070C0"/>
              </a:solidFill>
            </a:rPr>
            <a:t>Quando si recuperano risorse aggiuntive a beneficio dell’intervento che si progetta, dunque a beneficio dei cittadini</a:t>
          </a:r>
        </a:p>
      </dgm:t>
    </dgm:pt>
    <dgm:pt modelId="{54089E97-DD49-4F22-9856-0E26BB1DD879}" type="parTrans" cxnId="{2C190AA2-4194-4679-8251-724411B96CE9}">
      <dgm:prSet/>
      <dgm:spPr/>
      <dgm:t>
        <a:bodyPr/>
        <a:lstStyle/>
        <a:p>
          <a:endParaRPr lang="it-IT"/>
        </a:p>
      </dgm:t>
    </dgm:pt>
    <dgm:pt modelId="{F865C3E7-1D47-49A5-8FF9-864F8CC6EA8D}" type="sibTrans" cxnId="{2C190AA2-4194-4679-8251-724411B96CE9}">
      <dgm:prSet/>
      <dgm:spPr/>
      <dgm:t>
        <a:bodyPr/>
        <a:lstStyle/>
        <a:p>
          <a:endParaRPr lang="it-IT"/>
        </a:p>
      </dgm:t>
    </dgm:pt>
    <dgm:pt modelId="{FDB9DC02-9E92-4210-8BE4-76A78612D202}">
      <dgm:prSet phldrT="[Testo]"/>
      <dgm:spPr/>
      <dgm:t>
        <a:bodyPr/>
        <a:lstStyle/>
        <a:p>
          <a:r>
            <a:rPr lang="it-IT" dirty="0">
              <a:solidFill>
                <a:srgbClr val="0070C0"/>
              </a:solidFill>
            </a:rPr>
            <a:t>Quando c’è collaborazione fra gli Enti di Terzo settore che partecipano alla co-progettazione</a:t>
          </a:r>
        </a:p>
      </dgm:t>
    </dgm:pt>
    <dgm:pt modelId="{CA3EA0AD-27CA-4FA4-A3DE-DB0C30A3372E}" type="parTrans" cxnId="{6EF2C86A-2C4A-4F8C-BC09-0A44B930277B}">
      <dgm:prSet/>
      <dgm:spPr/>
      <dgm:t>
        <a:bodyPr/>
        <a:lstStyle/>
        <a:p>
          <a:endParaRPr lang="it-IT"/>
        </a:p>
      </dgm:t>
    </dgm:pt>
    <dgm:pt modelId="{BE20BAFC-1341-404D-A279-C4D1AF5DF44B}" type="sibTrans" cxnId="{6EF2C86A-2C4A-4F8C-BC09-0A44B930277B}">
      <dgm:prSet/>
      <dgm:spPr/>
      <dgm:t>
        <a:bodyPr/>
        <a:lstStyle/>
        <a:p>
          <a:endParaRPr lang="it-IT"/>
        </a:p>
      </dgm:t>
    </dgm:pt>
    <dgm:pt modelId="{BE0E7F1B-4F7B-427F-A8A7-72AE12DD0A79}">
      <dgm:prSet phldrT="[Testo]" custT="1"/>
      <dgm:spPr/>
      <dgm:t>
        <a:bodyPr/>
        <a:lstStyle/>
        <a:p>
          <a:pPr marL="0" indent="0" algn="ctr"/>
          <a:r>
            <a:rPr lang="it-IT" sz="2700" dirty="0"/>
            <a:t>Quando ciò che si produce è un valore aggiunto per il territorio, per i cittadini</a:t>
          </a:r>
        </a:p>
      </dgm:t>
    </dgm:pt>
    <dgm:pt modelId="{51C83605-A494-4362-B766-4197F9F8E508}" type="parTrans" cxnId="{32064C5F-6F97-4194-8675-FAC44BF909F7}">
      <dgm:prSet/>
      <dgm:spPr/>
      <dgm:t>
        <a:bodyPr/>
        <a:lstStyle/>
        <a:p>
          <a:endParaRPr lang="it-IT"/>
        </a:p>
      </dgm:t>
    </dgm:pt>
    <dgm:pt modelId="{673DD323-9941-4164-BEA5-2D090A42443B}" type="sibTrans" cxnId="{32064C5F-6F97-4194-8675-FAC44BF909F7}">
      <dgm:prSet/>
      <dgm:spPr/>
      <dgm:t>
        <a:bodyPr/>
        <a:lstStyle/>
        <a:p>
          <a:endParaRPr lang="it-IT"/>
        </a:p>
      </dgm:t>
    </dgm:pt>
    <dgm:pt modelId="{56F77E75-9767-4BE6-9F80-4AFAC6656E89}">
      <dgm:prSet phldrT="[Testo]"/>
      <dgm:spPr/>
      <dgm:t>
        <a:bodyPr/>
        <a:lstStyle/>
        <a:p>
          <a:r>
            <a:rPr lang="it-IT" dirty="0">
              <a:solidFill>
                <a:srgbClr val="0070C0"/>
              </a:solidFill>
            </a:rPr>
            <a:t>Quando c’è un’analisi condivisa dei bisogni, quando i cittadini hanno voce</a:t>
          </a:r>
        </a:p>
      </dgm:t>
    </dgm:pt>
    <dgm:pt modelId="{DA54CFAC-4B8D-4F9C-927F-D1BDBC21FDD5}" type="parTrans" cxnId="{C49ED404-0999-4631-9A50-61094BFCBF1F}">
      <dgm:prSet/>
      <dgm:spPr/>
      <dgm:t>
        <a:bodyPr/>
        <a:lstStyle/>
        <a:p>
          <a:endParaRPr lang="it-IT"/>
        </a:p>
      </dgm:t>
    </dgm:pt>
    <dgm:pt modelId="{9BB9CD33-A0E5-4152-AF93-07005AE03BA7}" type="sibTrans" cxnId="{C49ED404-0999-4631-9A50-61094BFCBF1F}">
      <dgm:prSet/>
      <dgm:spPr/>
      <dgm:t>
        <a:bodyPr/>
        <a:lstStyle/>
        <a:p>
          <a:endParaRPr lang="it-IT"/>
        </a:p>
      </dgm:t>
    </dgm:pt>
    <dgm:pt modelId="{D215934C-62C9-49A4-8D01-BB1911D14099}" type="pres">
      <dgm:prSet presAssocID="{C8C4F8B9-594B-470E-9DEC-5687CC6167A7}" presName="linear" presStyleCnt="0">
        <dgm:presLayoutVars>
          <dgm:dir/>
          <dgm:resizeHandles val="exact"/>
        </dgm:presLayoutVars>
      </dgm:prSet>
      <dgm:spPr/>
    </dgm:pt>
    <dgm:pt modelId="{0F2E0733-B254-49C5-80C5-00E5ACAD5A60}" type="pres">
      <dgm:prSet presAssocID="{56F77E75-9767-4BE6-9F80-4AFAC6656E89}" presName="comp" presStyleCnt="0"/>
      <dgm:spPr/>
    </dgm:pt>
    <dgm:pt modelId="{FA034575-8F21-4D09-AAA8-AE449176BA33}" type="pres">
      <dgm:prSet presAssocID="{56F77E75-9767-4BE6-9F80-4AFAC6656E89}" presName="box" presStyleLbl="node1" presStyleIdx="0" presStyleCnt="5"/>
      <dgm:spPr/>
    </dgm:pt>
    <dgm:pt modelId="{97A95C17-D347-4DC7-BD4B-7BC592BC8CEF}" type="pres">
      <dgm:prSet presAssocID="{56F77E75-9767-4BE6-9F80-4AFAC6656E89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58000" b="-58000"/>
          </a:stretch>
        </a:blipFill>
      </dgm:spPr>
      <dgm:extLst>
        <a:ext uri="{E40237B7-FDA0-4F09-8148-C483321AD2D9}">
          <dgm14:cNvPr xmlns:dgm14="http://schemas.microsoft.com/office/drawing/2010/diagram" id="0" name="" descr="Riunione contorno"/>
        </a:ext>
      </dgm:extLst>
    </dgm:pt>
    <dgm:pt modelId="{BEBB34BD-7724-4AB0-9538-CC523E812078}" type="pres">
      <dgm:prSet presAssocID="{56F77E75-9767-4BE6-9F80-4AFAC6656E89}" presName="text" presStyleLbl="node1" presStyleIdx="0" presStyleCnt="5">
        <dgm:presLayoutVars>
          <dgm:bulletEnabled val="1"/>
        </dgm:presLayoutVars>
      </dgm:prSet>
      <dgm:spPr/>
    </dgm:pt>
    <dgm:pt modelId="{FA4B52C5-1527-46A8-B2C9-F0CF1777F060}" type="pres">
      <dgm:prSet presAssocID="{9BB9CD33-A0E5-4152-AF93-07005AE03BA7}" presName="spacer" presStyleCnt="0"/>
      <dgm:spPr/>
    </dgm:pt>
    <dgm:pt modelId="{FB89FFF5-E499-4135-8D94-D01913EC5B2E}" type="pres">
      <dgm:prSet presAssocID="{DE88D006-0351-4E17-A15F-F5B438933908}" presName="comp" presStyleCnt="0"/>
      <dgm:spPr/>
    </dgm:pt>
    <dgm:pt modelId="{CC607114-0EF2-4E50-889C-CDCB76AE4ABA}" type="pres">
      <dgm:prSet presAssocID="{DE88D006-0351-4E17-A15F-F5B438933908}" presName="box" presStyleLbl="node1" presStyleIdx="1" presStyleCnt="5"/>
      <dgm:spPr/>
    </dgm:pt>
    <dgm:pt modelId="{4DEBD6A8-2A1F-4A8D-9541-93D6A2175A3F}" type="pres">
      <dgm:prSet presAssocID="{DE88D006-0351-4E17-A15F-F5B438933908}" presName="img" presStyleLbl="fgImgPlace1" presStyleIdx="1" presStyleCnt="5" custLinFactY="198915" custLinFactNeighborX="-60195" custLinFactNeighborY="20000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extLst>
        <a:ext uri="{E40237B7-FDA0-4F09-8148-C483321AD2D9}">
          <dgm14:cNvPr xmlns:dgm14="http://schemas.microsoft.com/office/drawing/2010/diagram" id="0" name="" descr="Modello di cervello con luci a LED"/>
        </a:ext>
      </dgm:extLst>
    </dgm:pt>
    <dgm:pt modelId="{DC2B05F2-69C5-499B-8EA0-56FF6AED9823}" type="pres">
      <dgm:prSet presAssocID="{DE88D006-0351-4E17-A15F-F5B438933908}" presName="text" presStyleLbl="node1" presStyleIdx="1" presStyleCnt="5">
        <dgm:presLayoutVars>
          <dgm:bulletEnabled val="1"/>
        </dgm:presLayoutVars>
      </dgm:prSet>
      <dgm:spPr/>
    </dgm:pt>
    <dgm:pt modelId="{C1D9322B-7030-4C98-B70D-C54A62119DA9}" type="pres">
      <dgm:prSet presAssocID="{8F9B22FE-227E-43B4-B8DE-71CE71FBBD1C}" presName="spacer" presStyleCnt="0"/>
      <dgm:spPr/>
    </dgm:pt>
    <dgm:pt modelId="{47CE0EA2-1937-42F6-82E5-EB8921EA72B8}" type="pres">
      <dgm:prSet presAssocID="{B50F3F35-B565-488A-BEBD-94EC8DB25DF5}" presName="comp" presStyleCnt="0"/>
      <dgm:spPr/>
    </dgm:pt>
    <dgm:pt modelId="{86F5A66B-6B9A-4B1C-BA78-06820F9D2C1C}" type="pres">
      <dgm:prSet presAssocID="{B50F3F35-B565-488A-BEBD-94EC8DB25DF5}" presName="box" presStyleLbl="node1" presStyleIdx="2" presStyleCnt="5"/>
      <dgm:spPr/>
    </dgm:pt>
    <dgm:pt modelId="{43784658-73F7-4172-97AC-A08FDCBAF77A}" type="pres">
      <dgm:prSet presAssocID="{B50F3F35-B565-488A-BEBD-94EC8DB25DF5}" presName="img" presStyleLbl="fgImgPlace1" presStyleIdx="2" presStyleCnt="5" custScaleX="103052" custScaleY="11585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59000" b="-59000"/>
          </a:stretch>
        </a:blipFill>
      </dgm:spPr>
      <dgm:extLst>
        <a:ext uri="{E40237B7-FDA0-4F09-8148-C483321AD2D9}">
          <dgm14:cNvPr xmlns:dgm14="http://schemas.microsoft.com/office/drawing/2010/diagram" id="0" name="" descr="Casa in ristrutturazione con scintille con riempimento a tinta unita"/>
        </a:ext>
      </dgm:extLst>
    </dgm:pt>
    <dgm:pt modelId="{F19E139F-ACAC-4254-8755-D1D915B443F6}" type="pres">
      <dgm:prSet presAssocID="{B50F3F35-B565-488A-BEBD-94EC8DB25DF5}" presName="text" presStyleLbl="node1" presStyleIdx="2" presStyleCnt="5">
        <dgm:presLayoutVars>
          <dgm:bulletEnabled val="1"/>
        </dgm:presLayoutVars>
      </dgm:prSet>
      <dgm:spPr/>
    </dgm:pt>
    <dgm:pt modelId="{CC161699-77B7-4CE5-B1B4-711F42FF04F2}" type="pres">
      <dgm:prSet presAssocID="{F865C3E7-1D47-49A5-8FF9-864F8CC6EA8D}" presName="spacer" presStyleCnt="0"/>
      <dgm:spPr/>
    </dgm:pt>
    <dgm:pt modelId="{C5376880-9AB3-48BC-897B-2023942A0F1F}" type="pres">
      <dgm:prSet presAssocID="{FDB9DC02-9E92-4210-8BE4-76A78612D202}" presName="comp" presStyleCnt="0"/>
      <dgm:spPr/>
    </dgm:pt>
    <dgm:pt modelId="{B49314DA-D098-47D2-9A44-D44132D6CB56}" type="pres">
      <dgm:prSet presAssocID="{FDB9DC02-9E92-4210-8BE4-76A78612D202}" presName="box" presStyleLbl="node1" presStyleIdx="3" presStyleCnt="5"/>
      <dgm:spPr/>
    </dgm:pt>
    <dgm:pt modelId="{3D306283-F513-4CA0-BA69-3E7A8B8B6050}" type="pres">
      <dgm:prSet presAssocID="{FDB9DC02-9E92-4210-8BE4-76A78612D202}" presName="img" presStyleLbl="fgImgPlace1" presStyleIdx="3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58000" b="-58000"/>
          </a:stretch>
        </a:blipFill>
      </dgm:spPr>
      <dgm:extLst>
        <a:ext uri="{E40237B7-FDA0-4F09-8148-C483321AD2D9}">
          <dgm14:cNvPr xmlns:dgm14="http://schemas.microsoft.com/office/drawing/2010/diagram" id="0" name="" descr="Autobus con riempimento a tinta unita"/>
        </a:ext>
      </dgm:extLst>
    </dgm:pt>
    <dgm:pt modelId="{71845C0F-B1D8-4B31-A8B3-FEBBAAD9D607}" type="pres">
      <dgm:prSet presAssocID="{FDB9DC02-9E92-4210-8BE4-76A78612D202}" presName="text" presStyleLbl="node1" presStyleIdx="3" presStyleCnt="5">
        <dgm:presLayoutVars>
          <dgm:bulletEnabled val="1"/>
        </dgm:presLayoutVars>
      </dgm:prSet>
      <dgm:spPr/>
    </dgm:pt>
    <dgm:pt modelId="{A71F92F8-0437-4B59-8821-7773034AC36F}" type="pres">
      <dgm:prSet presAssocID="{BE20BAFC-1341-404D-A279-C4D1AF5DF44B}" presName="spacer" presStyleCnt="0"/>
      <dgm:spPr/>
    </dgm:pt>
    <dgm:pt modelId="{F3DAB5DA-4666-4FF7-B37D-005A4907E953}" type="pres">
      <dgm:prSet presAssocID="{BE0E7F1B-4F7B-427F-A8A7-72AE12DD0A79}" presName="comp" presStyleCnt="0"/>
      <dgm:spPr/>
    </dgm:pt>
    <dgm:pt modelId="{D7C1A421-6862-4EDD-933A-62599ED00442}" type="pres">
      <dgm:prSet presAssocID="{BE0E7F1B-4F7B-427F-A8A7-72AE12DD0A79}" presName="box" presStyleLbl="node1" presStyleIdx="4" presStyleCnt="5" custScaleX="80163" custLinFactNeighborX="5639" custLinFactNeighborY="-5978"/>
      <dgm:spPr/>
    </dgm:pt>
    <dgm:pt modelId="{A15AFBEF-8A06-4A43-B5D4-E2DF34B33E4C}" type="pres">
      <dgm:prSet presAssocID="{BE0E7F1B-4F7B-427F-A8A7-72AE12DD0A79}" presName="img" presStyleLbl="fgImgPlace1" presStyleIdx="4" presStyleCnt="5" custLinFactY="-200000" custLinFactNeighborX="-27201" custLinFactNeighborY="-209986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Bilancia digitale con cerchi"/>
        </a:ext>
      </dgm:extLst>
    </dgm:pt>
    <dgm:pt modelId="{3EB1CBCE-3EDD-4FCD-8C22-2FB1857A1978}" type="pres">
      <dgm:prSet presAssocID="{BE0E7F1B-4F7B-427F-A8A7-72AE12DD0A79}" presName="text" presStyleLbl="node1" presStyleIdx="4" presStyleCnt="5">
        <dgm:presLayoutVars>
          <dgm:bulletEnabled val="1"/>
        </dgm:presLayoutVars>
      </dgm:prSet>
      <dgm:spPr/>
    </dgm:pt>
  </dgm:ptLst>
  <dgm:cxnLst>
    <dgm:cxn modelId="{B5EDE103-2236-44B1-A65B-52EE85F7265F}" srcId="{C8C4F8B9-594B-470E-9DEC-5687CC6167A7}" destId="{DE88D006-0351-4E17-A15F-F5B438933908}" srcOrd="1" destOrd="0" parTransId="{3421B2EA-93AD-4964-8F8D-286621B10F45}" sibTransId="{8F9B22FE-227E-43B4-B8DE-71CE71FBBD1C}"/>
    <dgm:cxn modelId="{C49ED404-0999-4631-9A50-61094BFCBF1F}" srcId="{C8C4F8B9-594B-470E-9DEC-5687CC6167A7}" destId="{56F77E75-9767-4BE6-9F80-4AFAC6656E89}" srcOrd="0" destOrd="0" parTransId="{DA54CFAC-4B8D-4F9C-927F-D1BDBC21FDD5}" sibTransId="{9BB9CD33-A0E5-4152-AF93-07005AE03BA7}"/>
    <dgm:cxn modelId="{FA0E2626-4ADF-4925-8360-C6A7C3B4ADD9}" type="presOf" srcId="{56F77E75-9767-4BE6-9F80-4AFAC6656E89}" destId="{BEBB34BD-7724-4AB0-9538-CC523E812078}" srcOrd="1" destOrd="0" presId="urn:microsoft.com/office/officeart/2005/8/layout/vList4"/>
    <dgm:cxn modelId="{6561773E-9CF1-4BCB-A0DE-C2ECA3100E48}" type="presOf" srcId="{FDB9DC02-9E92-4210-8BE4-76A78612D202}" destId="{71845C0F-B1D8-4B31-A8B3-FEBBAAD9D607}" srcOrd="1" destOrd="0" presId="urn:microsoft.com/office/officeart/2005/8/layout/vList4"/>
    <dgm:cxn modelId="{D64B3D5E-19BA-433E-9891-A8D9804DEFD8}" type="presOf" srcId="{C8C4F8B9-594B-470E-9DEC-5687CC6167A7}" destId="{D215934C-62C9-49A4-8D01-BB1911D14099}" srcOrd="0" destOrd="0" presId="urn:microsoft.com/office/officeart/2005/8/layout/vList4"/>
    <dgm:cxn modelId="{32064C5F-6F97-4194-8675-FAC44BF909F7}" srcId="{C8C4F8B9-594B-470E-9DEC-5687CC6167A7}" destId="{BE0E7F1B-4F7B-427F-A8A7-72AE12DD0A79}" srcOrd="4" destOrd="0" parTransId="{51C83605-A494-4362-B766-4197F9F8E508}" sibTransId="{673DD323-9941-4164-BEA5-2D090A42443B}"/>
    <dgm:cxn modelId="{704B9E62-B378-4C30-803D-2D3567D7ABC9}" type="presOf" srcId="{B50F3F35-B565-488A-BEBD-94EC8DB25DF5}" destId="{F19E139F-ACAC-4254-8755-D1D915B443F6}" srcOrd="1" destOrd="0" presId="urn:microsoft.com/office/officeart/2005/8/layout/vList4"/>
    <dgm:cxn modelId="{B7AFFA44-F97A-49BE-8905-12350305506E}" type="presOf" srcId="{BE0E7F1B-4F7B-427F-A8A7-72AE12DD0A79}" destId="{D7C1A421-6862-4EDD-933A-62599ED00442}" srcOrd="0" destOrd="0" presId="urn:microsoft.com/office/officeart/2005/8/layout/vList4"/>
    <dgm:cxn modelId="{6EF2C86A-2C4A-4F8C-BC09-0A44B930277B}" srcId="{C8C4F8B9-594B-470E-9DEC-5687CC6167A7}" destId="{FDB9DC02-9E92-4210-8BE4-76A78612D202}" srcOrd="3" destOrd="0" parTransId="{CA3EA0AD-27CA-4FA4-A3DE-DB0C30A3372E}" sibTransId="{BE20BAFC-1341-404D-A279-C4D1AF5DF44B}"/>
    <dgm:cxn modelId="{9E61B379-FC88-4414-9BC8-5210250558E5}" type="presOf" srcId="{B50F3F35-B565-488A-BEBD-94EC8DB25DF5}" destId="{86F5A66B-6B9A-4B1C-BA78-06820F9D2C1C}" srcOrd="0" destOrd="0" presId="urn:microsoft.com/office/officeart/2005/8/layout/vList4"/>
    <dgm:cxn modelId="{9CF0A484-F2B2-446E-A27C-C665AF697046}" type="presOf" srcId="{DE88D006-0351-4E17-A15F-F5B438933908}" destId="{CC607114-0EF2-4E50-889C-CDCB76AE4ABA}" srcOrd="0" destOrd="0" presId="urn:microsoft.com/office/officeart/2005/8/layout/vList4"/>
    <dgm:cxn modelId="{2C190AA2-4194-4679-8251-724411B96CE9}" srcId="{C8C4F8B9-594B-470E-9DEC-5687CC6167A7}" destId="{B50F3F35-B565-488A-BEBD-94EC8DB25DF5}" srcOrd="2" destOrd="0" parTransId="{54089E97-DD49-4F22-9856-0E26BB1DD879}" sibTransId="{F865C3E7-1D47-49A5-8FF9-864F8CC6EA8D}"/>
    <dgm:cxn modelId="{1F74C0AE-F35C-4DE1-9B6E-EF4B0FE77561}" type="presOf" srcId="{56F77E75-9767-4BE6-9F80-4AFAC6656E89}" destId="{FA034575-8F21-4D09-AAA8-AE449176BA33}" srcOrd="0" destOrd="0" presId="urn:microsoft.com/office/officeart/2005/8/layout/vList4"/>
    <dgm:cxn modelId="{454533C6-DDE3-484B-9C51-5F03431E5C1A}" type="presOf" srcId="{DE88D006-0351-4E17-A15F-F5B438933908}" destId="{DC2B05F2-69C5-499B-8EA0-56FF6AED9823}" srcOrd="1" destOrd="0" presId="urn:microsoft.com/office/officeart/2005/8/layout/vList4"/>
    <dgm:cxn modelId="{AAF2D7D5-B73A-4B3A-B09E-B0E2538687DF}" type="presOf" srcId="{FDB9DC02-9E92-4210-8BE4-76A78612D202}" destId="{B49314DA-D098-47D2-9A44-D44132D6CB56}" srcOrd="0" destOrd="0" presId="urn:microsoft.com/office/officeart/2005/8/layout/vList4"/>
    <dgm:cxn modelId="{8510A2E8-7B04-4118-B1AF-A7E572C95715}" type="presOf" srcId="{BE0E7F1B-4F7B-427F-A8A7-72AE12DD0A79}" destId="{3EB1CBCE-3EDD-4FCD-8C22-2FB1857A1978}" srcOrd="1" destOrd="0" presId="urn:microsoft.com/office/officeart/2005/8/layout/vList4"/>
    <dgm:cxn modelId="{101FDFD8-D4D8-4287-B617-011D32E8569E}" type="presParOf" srcId="{D215934C-62C9-49A4-8D01-BB1911D14099}" destId="{0F2E0733-B254-49C5-80C5-00E5ACAD5A60}" srcOrd="0" destOrd="0" presId="urn:microsoft.com/office/officeart/2005/8/layout/vList4"/>
    <dgm:cxn modelId="{9802C5F8-E1D2-40B3-8EAA-45C4F6FD020A}" type="presParOf" srcId="{0F2E0733-B254-49C5-80C5-00E5ACAD5A60}" destId="{FA034575-8F21-4D09-AAA8-AE449176BA33}" srcOrd="0" destOrd="0" presId="urn:microsoft.com/office/officeart/2005/8/layout/vList4"/>
    <dgm:cxn modelId="{E9E39AB3-8CE4-46CF-B7F4-FEDDF42A5449}" type="presParOf" srcId="{0F2E0733-B254-49C5-80C5-00E5ACAD5A60}" destId="{97A95C17-D347-4DC7-BD4B-7BC592BC8CEF}" srcOrd="1" destOrd="0" presId="urn:microsoft.com/office/officeart/2005/8/layout/vList4"/>
    <dgm:cxn modelId="{D27AC69D-C84A-450E-8272-8E510CABC167}" type="presParOf" srcId="{0F2E0733-B254-49C5-80C5-00E5ACAD5A60}" destId="{BEBB34BD-7724-4AB0-9538-CC523E812078}" srcOrd="2" destOrd="0" presId="urn:microsoft.com/office/officeart/2005/8/layout/vList4"/>
    <dgm:cxn modelId="{AB09CDEC-2915-44FB-AADD-E089ECCA1FE6}" type="presParOf" srcId="{D215934C-62C9-49A4-8D01-BB1911D14099}" destId="{FA4B52C5-1527-46A8-B2C9-F0CF1777F060}" srcOrd="1" destOrd="0" presId="urn:microsoft.com/office/officeart/2005/8/layout/vList4"/>
    <dgm:cxn modelId="{803C1914-D015-4520-9952-5514B99C8E99}" type="presParOf" srcId="{D215934C-62C9-49A4-8D01-BB1911D14099}" destId="{FB89FFF5-E499-4135-8D94-D01913EC5B2E}" srcOrd="2" destOrd="0" presId="urn:microsoft.com/office/officeart/2005/8/layout/vList4"/>
    <dgm:cxn modelId="{EB9AAFFB-7438-401F-987B-106CAD8B84DA}" type="presParOf" srcId="{FB89FFF5-E499-4135-8D94-D01913EC5B2E}" destId="{CC607114-0EF2-4E50-889C-CDCB76AE4ABA}" srcOrd="0" destOrd="0" presId="urn:microsoft.com/office/officeart/2005/8/layout/vList4"/>
    <dgm:cxn modelId="{FA667988-6659-4950-B9F6-B1CDFA0086F2}" type="presParOf" srcId="{FB89FFF5-E499-4135-8D94-D01913EC5B2E}" destId="{4DEBD6A8-2A1F-4A8D-9541-93D6A2175A3F}" srcOrd="1" destOrd="0" presId="urn:microsoft.com/office/officeart/2005/8/layout/vList4"/>
    <dgm:cxn modelId="{A4ED03DA-A134-44BB-94AF-339BB46F7E3F}" type="presParOf" srcId="{FB89FFF5-E499-4135-8D94-D01913EC5B2E}" destId="{DC2B05F2-69C5-499B-8EA0-56FF6AED9823}" srcOrd="2" destOrd="0" presId="urn:microsoft.com/office/officeart/2005/8/layout/vList4"/>
    <dgm:cxn modelId="{D87F80F5-DF5A-4F42-9714-2A48636A832D}" type="presParOf" srcId="{D215934C-62C9-49A4-8D01-BB1911D14099}" destId="{C1D9322B-7030-4C98-B70D-C54A62119DA9}" srcOrd="3" destOrd="0" presId="urn:microsoft.com/office/officeart/2005/8/layout/vList4"/>
    <dgm:cxn modelId="{87F3993E-AEF4-41F5-86BC-6849016B562C}" type="presParOf" srcId="{D215934C-62C9-49A4-8D01-BB1911D14099}" destId="{47CE0EA2-1937-42F6-82E5-EB8921EA72B8}" srcOrd="4" destOrd="0" presId="urn:microsoft.com/office/officeart/2005/8/layout/vList4"/>
    <dgm:cxn modelId="{5A75109C-3B97-44B1-B6DE-FE01BE93ED57}" type="presParOf" srcId="{47CE0EA2-1937-42F6-82E5-EB8921EA72B8}" destId="{86F5A66B-6B9A-4B1C-BA78-06820F9D2C1C}" srcOrd="0" destOrd="0" presId="urn:microsoft.com/office/officeart/2005/8/layout/vList4"/>
    <dgm:cxn modelId="{DCEFBD78-FFC2-46E6-86AE-C038844A9E11}" type="presParOf" srcId="{47CE0EA2-1937-42F6-82E5-EB8921EA72B8}" destId="{43784658-73F7-4172-97AC-A08FDCBAF77A}" srcOrd="1" destOrd="0" presId="urn:microsoft.com/office/officeart/2005/8/layout/vList4"/>
    <dgm:cxn modelId="{608C7AB4-EC5D-42FD-B1CA-2E56A20054DA}" type="presParOf" srcId="{47CE0EA2-1937-42F6-82E5-EB8921EA72B8}" destId="{F19E139F-ACAC-4254-8755-D1D915B443F6}" srcOrd="2" destOrd="0" presId="urn:microsoft.com/office/officeart/2005/8/layout/vList4"/>
    <dgm:cxn modelId="{1833D6DA-7D62-4DE2-93C3-2911AA88F58C}" type="presParOf" srcId="{D215934C-62C9-49A4-8D01-BB1911D14099}" destId="{CC161699-77B7-4CE5-B1B4-711F42FF04F2}" srcOrd="5" destOrd="0" presId="urn:microsoft.com/office/officeart/2005/8/layout/vList4"/>
    <dgm:cxn modelId="{6E7AB258-6909-4847-93E7-546CA6FD0EB1}" type="presParOf" srcId="{D215934C-62C9-49A4-8D01-BB1911D14099}" destId="{C5376880-9AB3-48BC-897B-2023942A0F1F}" srcOrd="6" destOrd="0" presId="urn:microsoft.com/office/officeart/2005/8/layout/vList4"/>
    <dgm:cxn modelId="{F0A737D1-7B62-4C82-AAD7-8D484451C214}" type="presParOf" srcId="{C5376880-9AB3-48BC-897B-2023942A0F1F}" destId="{B49314DA-D098-47D2-9A44-D44132D6CB56}" srcOrd="0" destOrd="0" presId="urn:microsoft.com/office/officeart/2005/8/layout/vList4"/>
    <dgm:cxn modelId="{FAEAB129-4354-47EC-9801-CEC072134EAA}" type="presParOf" srcId="{C5376880-9AB3-48BC-897B-2023942A0F1F}" destId="{3D306283-F513-4CA0-BA69-3E7A8B8B6050}" srcOrd="1" destOrd="0" presId="urn:microsoft.com/office/officeart/2005/8/layout/vList4"/>
    <dgm:cxn modelId="{367403C5-7C7C-4AC3-8DBE-CC6E22A09A13}" type="presParOf" srcId="{C5376880-9AB3-48BC-897B-2023942A0F1F}" destId="{71845C0F-B1D8-4B31-A8B3-FEBBAAD9D607}" srcOrd="2" destOrd="0" presId="urn:microsoft.com/office/officeart/2005/8/layout/vList4"/>
    <dgm:cxn modelId="{42DCF22B-1A65-4BFD-8688-E4C34F362E91}" type="presParOf" srcId="{D215934C-62C9-49A4-8D01-BB1911D14099}" destId="{A71F92F8-0437-4B59-8821-7773034AC36F}" srcOrd="7" destOrd="0" presId="urn:microsoft.com/office/officeart/2005/8/layout/vList4"/>
    <dgm:cxn modelId="{F8698AB5-7C8E-4FE1-BD61-D77B83B92215}" type="presParOf" srcId="{D215934C-62C9-49A4-8D01-BB1911D14099}" destId="{F3DAB5DA-4666-4FF7-B37D-005A4907E953}" srcOrd="8" destOrd="0" presId="urn:microsoft.com/office/officeart/2005/8/layout/vList4"/>
    <dgm:cxn modelId="{4062A9DD-622B-4C82-A219-DEA9619651B0}" type="presParOf" srcId="{F3DAB5DA-4666-4FF7-B37D-005A4907E953}" destId="{D7C1A421-6862-4EDD-933A-62599ED00442}" srcOrd="0" destOrd="0" presId="urn:microsoft.com/office/officeart/2005/8/layout/vList4"/>
    <dgm:cxn modelId="{533E2316-803A-4D7A-9C4B-93FDFF04C56E}" type="presParOf" srcId="{F3DAB5DA-4666-4FF7-B37D-005A4907E953}" destId="{A15AFBEF-8A06-4A43-B5D4-E2DF34B33E4C}" srcOrd="1" destOrd="0" presId="urn:microsoft.com/office/officeart/2005/8/layout/vList4"/>
    <dgm:cxn modelId="{FCD4DBC5-AF85-4DB3-919D-20E2AFCCEBD6}" type="presParOf" srcId="{F3DAB5DA-4666-4FF7-B37D-005A4907E953}" destId="{3EB1CBCE-3EDD-4FCD-8C22-2FB1857A19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B7E9C5-02F7-4DC7-9F20-BE81EA506288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D06BC9CD-063C-4E87-9248-19A6A80FB222}">
      <dgm:prSet phldrT="[Testo]"/>
      <dgm:spPr/>
      <dgm:t>
        <a:bodyPr/>
        <a:lstStyle/>
        <a:p>
          <a:r>
            <a:rPr lang="it-IT" dirty="0"/>
            <a:t>Cosa valutiamo</a:t>
          </a:r>
        </a:p>
      </dgm:t>
    </dgm:pt>
    <dgm:pt modelId="{E35E3FC3-C99A-4E54-9B0C-651402AAC1D6}" type="parTrans" cxnId="{262293DC-0EB0-4942-9C5C-C319FF19F8D8}">
      <dgm:prSet/>
      <dgm:spPr/>
      <dgm:t>
        <a:bodyPr/>
        <a:lstStyle/>
        <a:p>
          <a:endParaRPr lang="it-IT"/>
        </a:p>
      </dgm:t>
    </dgm:pt>
    <dgm:pt modelId="{C8AA095A-FA74-4542-A85C-3827343FB836}" type="sibTrans" cxnId="{262293DC-0EB0-4942-9C5C-C319FF19F8D8}">
      <dgm:prSet/>
      <dgm:spPr/>
      <dgm:t>
        <a:bodyPr/>
        <a:lstStyle/>
        <a:p>
          <a:endParaRPr lang="it-IT"/>
        </a:p>
      </dgm:t>
    </dgm:pt>
    <dgm:pt modelId="{3216161E-F7C5-41FD-8C4E-3938532C7687}">
      <dgm:prSet phldrT="[Testo]"/>
      <dgm:spPr/>
      <dgm:t>
        <a:bodyPr/>
        <a:lstStyle/>
        <a:p>
          <a:r>
            <a:rPr lang="it-IT" dirty="0"/>
            <a:t>La portata innovativa dell’approccio del servizio ai cittadini (disabili e loro famiglie). In termini di:</a:t>
          </a:r>
        </a:p>
      </dgm:t>
    </dgm:pt>
    <dgm:pt modelId="{75BCA6D6-5B5D-4357-8402-C7E5D94E383F}" type="parTrans" cxnId="{E622CD79-331C-47D4-97CA-5C1EEBEDC06F}">
      <dgm:prSet/>
      <dgm:spPr/>
      <dgm:t>
        <a:bodyPr/>
        <a:lstStyle/>
        <a:p>
          <a:endParaRPr lang="it-IT"/>
        </a:p>
      </dgm:t>
    </dgm:pt>
    <dgm:pt modelId="{85E2958B-D4F2-49F8-99B1-C47DE7A5B67A}" type="sibTrans" cxnId="{E622CD79-331C-47D4-97CA-5C1EEBEDC06F}">
      <dgm:prSet/>
      <dgm:spPr/>
      <dgm:t>
        <a:bodyPr/>
        <a:lstStyle/>
        <a:p>
          <a:endParaRPr lang="it-IT"/>
        </a:p>
      </dgm:t>
    </dgm:pt>
    <dgm:pt modelId="{50C0B15F-9EBC-4922-8C6C-488A84EA9BB4}">
      <dgm:prSet phldrT="[Testo]"/>
      <dgm:spPr/>
      <dgm:t>
        <a:bodyPr/>
        <a:lstStyle/>
        <a:p>
          <a:r>
            <a:rPr lang="it-IT" dirty="0"/>
            <a:t>Chi valuta</a:t>
          </a:r>
        </a:p>
      </dgm:t>
    </dgm:pt>
    <dgm:pt modelId="{2AC6553D-0751-4F37-A59C-821A53A42AE6}" type="parTrans" cxnId="{D8B586FF-2487-4932-94EF-D92621AF6209}">
      <dgm:prSet/>
      <dgm:spPr/>
      <dgm:t>
        <a:bodyPr/>
        <a:lstStyle/>
        <a:p>
          <a:endParaRPr lang="it-IT"/>
        </a:p>
      </dgm:t>
    </dgm:pt>
    <dgm:pt modelId="{A1CAC0B5-00EA-407E-9564-3C7302BE4E61}" type="sibTrans" cxnId="{D8B586FF-2487-4932-94EF-D92621AF6209}">
      <dgm:prSet/>
      <dgm:spPr/>
      <dgm:t>
        <a:bodyPr/>
        <a:lstStyle/>
        <a:p>
          <a:endParaRPr lang="it-IT"/>
        </a:p>
      </dgm:t>
    </dgm:pt>
    <dgm:pt modelId="{62240890-F04F-4927-9B19-308CECF564DB}">
      <dgm:prSet phldrT="[Testo]"/>
      <dgm:spPr/>
      <dgm:t>
        <a:bodyPr/>
        <a:lstStyle/>
        <a:p>
          <a:r>
            <a:rPr lang="it-IT" b="1" dirty="0"/>
            <a:t>Famiglie e ragazzi/e disabili</a:t>
          </a:r>
        </a:p>
      </dgm:t>
    </dgm:pt>
    <dgm:pt modelId="{DFF173E0-B9A2-4B91-BABE-5780528029E1}" type="parTrans" cxnId="{88798A85-3BDA-4985-BFE5-B0F9D0FD4EFC}">
      <dgm:prSet/>
      <dgm:spPr/>
      <dgm:t>
        <a:bodyPr/>
        <a:lstStyle/>
        <a:p>
          <a:endParaRPr lang="it-IT"/>
        </a:p>
      </dgm:t>
    </dgm:pt>
    <dgm:pt modelId="{90E3ED83-1760-4203-91F7-B193E29D36DD}" type="sibTrans" cxnId="{88798A85-3BDA-4985-BFE5-B0F9D0FD4EFC}">
      <dgm:prSet/>
      <dgm:spPr/>
      <dgm:t>
        <a:bodyPr/>
        <a:lstStyle/>
        <a:p>
          <a:endParaRPr lang="it-IT"/>
        </a:p>
      </dgm:t>
    </dgm:pt>
    <dgm:pt modelId="{8CD673BC-8747-4E1D-988F-4A48282A5F2C}">
      <dgm:prSet phldrT="[Testo]"/>
      <dgm:spPr/>
      <dgm:t>
        <a:bodyPr/>
        <a:lstStyle/>
        <a:p>
          <a:r>
            <a:rPr lang="it-IT" dirty="0"/>
            <a:t>Amministratori locali</a:t>
          </a:r>
        </a:p>
      </dgm:t>
    </dgm:pt>
    <dgm:pt modelId="{5CC336B8-511B-4EB5-B394-5A50C928A779}" type="parTrans" cxnId="{55CDBAF2-7B39-46F8-8D39-FDF0047B1008}">
      <dgm:prSet/>
      <dgm:spPr/>
      <dgm:t>
        <a:bodyPr/>
        <a:lstStyle/>
        <a:p>
          <a:endParaRPr lang="it-IT"/>
        </a:p>
      </dgm:t>
    </dgm:pt>
    <dgm:pt modelId="{CCC48B5A-FCCD-41B6-82E7-0FEBEBD82614}" type="sibTrans" cxnId="{55CDBAF2-7B39-46F8-8D39-FDF0047B1008}">
      <dgm:prSet/>
      <dgm:spPr/>
      <dgm:t>
        <a:bodyPr/>
        <a:lstStyle/>
        <a:p>
          <a:endParaRPr lang="it-IT"/>
        </a:p>
      </dgm:t>
    </dgm:pt>
    <dgm:pt modelId="{EE2A5016-6A8E-41C1-A0D7-07AB0B728AF9}">
      <dgm:prSet phldrT="[Testo]"/>
      <dgm:spPr/>
      <dgm:t>
        <a:bodyPr/>
        <a:lstStyle/>
        <a:p>
          <a:r>
            <a:rPr lang="it-IT" dirty="0"/>
            <a:t>Come valutiamo</a:t>
          </a:r>
        </a:p>
      </dgm:t>
    </dgm:pt>
    <dgm:pt modelId="{46CB34E6-272B-4B85-872B-440E2FE161FE}" type="parTrans" cxnId="{4585E457-3F35-4C0A-A723-7FFA116C0169}">
      <dgm:prSet/>
      <dgm:spPr/>
      <dgm:t>
        <a:bodyPr/>
        <a:lstStyle/>
        <a:p>
          <a:endParaRPr lang="it-IT"/>
        </a:p>
      </dgm:t>
    </dgm:pt>
    <dgm:pt modelId="{9DBDE3E0-47AA-4F88-BD72-F79B33637065}" type="sibTrans" cxnId="{4585E457-3F35-4C0A-A723-7FFA116C0169}">
      <dgm:prSet/>
      <dgm:spPr/>
      <dgm:t>
        <a:bodyPr/>
        <a:lstStyle/>
        <a:p>
          <a:endParaRPr lang="it-IT"/>
        </a:p>
      </dgm:t>
    </dgm:pt>
    <dgm:pt modelId="{16645129-9093-431A-AC37-6A8657590C06}">
      <dgm:prSet phldrT="[Testo]"/>
      <dgm:spPr/>
      <dgm:t>
        <a:bodyPr/>
        <a:lstStyle/>
        <a:p>
          <a:r>
            <a:rPr lang="it-IT" b="1" dirty="0"/>
            <a:t>Questionari somministrati alle famiglie fruitrici</a:t>
          </a:r>
        </a:p>
      </dgm:t>
    </dgm:pt>
    <dgm:pt modelId="{168E1F01-CAB4-4DC5-A145-72F187A5BD15}" type="parTrans" cxnId="{EFA32595-8872-48E1-8F68-15F119EF308F}">
      <dgm:prSet/>
      <dgm:spPr/>
      <dgm:t>
        <a:bodyPr/>
        <a:lstStyle/>
        <a:p>
          <a:endParaRPr lang="it-IT"/>
        </a:p>
      </dgm:t>
    </dgm:pt>
    <dgm:pt modelId="{4EDC7599-0821-4705-AAF9-3AF967E475AA}" type="sibTrans" cxnId="{EFA32595-8872-48E1-8F68-15F119EF308F}">
      <dgm:prSet/>
      <dgm:spPr/>
      <dgm:t>
        <a:bodyPr/>
        <a:lstStyle/>
        <a:p>
          <a:endParaRPr lang="it-IT"/>
        </a:p>
      </dgm:t>
    </dgm:pt>
    <dgm:pt modelId="{BA997B4B-4D04-49E9-9377-EEA303395DC7}">
      <dgm:prSet phldrT="[Testo]"/>
      <dgm:spPr/>
      <dgm:t>
        <a:bodyPr/>
        <a:lstStyle/>
        <a:p>
          <a:r>
            <a:rPr lang="it-IT" dirty="0"/>
            <a:t>Stato dell’arte – ad oggi</a:t>
          </a:r>
        </a:p>
      </dgm:t>
    </dgm:pt>
    <dgm:pt modelId="{BBB1C834-6643-4CC8-AC98-D337A5E1DD47}" type="parTrans" cxnId="{7663F5E9-6BBB-4952-B302-3EF55486C6A7}">
      <dgm:prSet/>
      <dgm:spPr/>
      <dgm:t>
        <a:bodyPr/>
        <a:lstStyle/>
        <a:p>
          <a:endParaRPr lang="it-IT"/>
        </a:p>
      </dgm:t>
    </dgm:pt>
    <dgm:pt modelId="{B5F976EE-72EF-455D-B09F-B9F962E4F8AC}" type="sibTrans" cxnId="{7663F5E9-6BBB-4952-B302-3EF55486C6A7}">
      <dgm:prSet/>
      <dgm:spPr/>
      <dgm:t>
        <a:bodyPr/>
        <a:lstStyle/>
        <a:p>
          <a:endParaRPr lang="it-IT"/>
        </a:p>
      </dgm:t>
    </dgm:pt>
    <dgm:pt modelId="{0DAB89C3-93E0-4EBE-B52E-F934A673FD7A}">
      <dgm:prSet phldrT="[Testo]"/>
      <dgm:spPr/>
      <dgm:t>
        <a:bodyPr/>
        <a:lstStyle/>
        <a:p>
          <a:r>
            <a:rPr lang="it-IT" b="1" dirty="0"/>
            <a:t>I servizi fin qui coinvolti: </a:t>
          </a:r>
          <a:r>
            <a:rPr lang="it-IT" dirty="0"/>
            <a:t>Centro Diurno Il Faro, Laboratorio Caprile</a:t>
          </a:r>
        </a:p>
      </dgm:t>
    </dgm:pt>
    <dgm:pt modelId="{33144DD8-8D81-44C5-B6A0-CECC8EAA4C0B}" type="parTrans" cxnId="{91C2056E-0F3E-4BA3-B85E-D7AB464840F3}">
      <dgm:prSet/>
      <dgm:spPr/>
      <dgm:t>
        <a:bodyPr/>
        <a:lstStyle/>
        <a:p>
          <a:endParaRPr lang="it-IT"/>
        </a:p>
      </dgm:t>
    </dgm:pt>
    <dgm:pt modelId="{43BBABCA-6BA5-4D27-B195-4381AAB02888}" type="sibTrans" cxnId="{91C2056E-0F3E-4BA3-B85E-D7AB464840F3}">
      <dgm:prSet/>
      <dgm:spPr/>
      <dgm:t>
        <a:bodyPr/>
        <a:lstStyle/>
        <a:p>
          <a:endParaRPr lang="it-IT"/>
        </a:p>
      </dgm:t>
    </dgm:pt>
    <dgm:pt modelId="{9D714F9D-105A-4BDE-80FC-71344567F30B}">
      <dgm:prSet/>
      <dgm:spPr/>
      <dgm:t>
        <a:bodyPr/>
        <a:lstStyle/>
        <a:p>
          <a:r>
            <a:rPr lang="it-IT" dirty="0"/>
            <a:t>I numeri ad oggi: una trentina le famiglie/i caregiver coinvolte/i (tra questi vi sono due avvocati in qualità di amministratori di sostegno di tre persone con disabilità). </a:t>
          </a:r>
        </a:p>
      </dgm:t>
    </dgm:pt>
    <dgm:pt modelId="{AFB56FDD-5E57-41D9-ACB2-70039277D0C3}" type="parTrans" cxnId="{81F0553C-932B-48B9-BD0C-88D68F62CFD4}">
      <dgm:prSet/>
      <dgm:spPr/>
      <dgm:t>
        <a:bodyPr/>
        <a:lstStyle/>
        <a:p>
          <a:endParaRPr lang="it-IT"/>
        </a:p>
      </dgm:t>
    </dgm:pt>
    <dgm:pt modelId="{526B50BA-063D-40BB-9281-B6A20DF75162}" type="sibTrans" cxnId="{81F0553C-932B-48B9-BD0C-88D68F62CFD4}">
      <dgm:prSet/>
      <dgm:spPr/>
      <dgm:t>
        <a:bodyPr/>
        <a:lstStyle/>
        <a:p>
          <a:endParaRPr lang="it-IT"/>
        </a:p>
      </dgm:t>
    </dgm:pt>
    <dgm:pt modelId="{D2195B90-87AE-452B-B028-68B6B9B1863F}">
      <dgm:prSet phldrT="[Testo]"/>
      <dgm:spPr/>
      <dgm:t>
        <a:bodyPr/>
        <a:lstStyle/>
        <a:p>
          <a:endParaRPr lang="it-IT" dirty="0"/>
        </a:p>
      </dgm:t>
    </dgm:pt>
    <dgm:pt modelId="{F9708594-B44A-4C0C-966B-3A09C2EC2D41}" type="parTrans" cxnId="{38DC2D0D-9E87-4FBE-A93C-183A64CD67FB}">
      <dgm:prSet/>
      <dgm:spPr/>
      <dgm:t>
        <a:bodyPr/>
        <a:lstStyle/>
        <a:p>
          <a:endParaRPr lang="it-IT"/>
        </a:p>
      </dgm:t>
    </dgm:pt>
    <dgm:pt modelId="{72A04FCB-5E3E-4639-943D-B7702EF2449E}" type="sibTrans" cxnId="{38DC2D0D-9E87-4FBE-A93C-183A64CD67FB}">
      <dgm:prSet/>
      <dgm:spPr/>
      <dgm:t>
        <a:bodyPr/>
        <a:lstStyle/>
        <a:p>
          <a:endParaRPr lang="it-IT"/>
        </a:p>
      </dgm:t>
    </dgm:pt>
    <dgm:pt modelId="{D52B784B-7694-4260-9674-F2DE0522B782}">
      <dgm:prSet phldrT="[Tes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it-IT" dirty="0"/>
            <a:t>Miglioramento della capacità di ascolto delle istanze delle persone con disabilità e delle loro famiglie,</a:t>
          </a:r>
        </a:p>
      </dgm:t>
    </dgm:pt>
    <dgm:pt modelId="{88724BB8-FBA8-44C5-A812-AF386659D50A}" type="parTrans" cxnId="{EDACE45D-86B8-478D-8B14-A925F5E39321}">
      <dgm:prSet/>
      <dgm:spPr/>
      <dgm:t>
        <a:bodyPr/>
        <a:lstStyle/>
        <a:p>
          <a:endParaRPr lang="it-IT"/>
        </a:p>
      </dgm:t>
    </dgm:pt>
    <dgm:pt modelId="{9021E980-9B14-4FEA-8BB7-46ADD4A85E29}" type="sibTrans" cxnId="{EDACE45D-86B8-478D-8B14-A925F5E39321}">
      <dgm:prSet/>
      <dgm:spPr/>
      <dgm:t>
        <a:bodyPr/>
        <a:lstStyle/>
        <a:p>
          <a:endParaRPr lang="it-IT"/>
        </a:p>
      </dgm:t>
    </dgm:pt>
    <dgm:pt modelId="{459FF74A-D4DA-412D-9491-724AECFD39AB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it-IT" dirty="0"/>
            <a:t>Valorizzazione delle competenze e delle risorse delle persone disabili, </a:t>
          </a:r>
        </a:p>
      </dgm:t>
    </dgm:pt>
    <dgm:pt modelId="{EB2FE4E6-F9A3-4F11-9191-9E9B0A4DF028}" type="parTrans" cxnId="{769F4BBA-E4DA-41ED-BED0-1784184419D9}">
      <dgm:prSet/>
      <dgm:spPr/>
      <dgm:t>
        <a:bodyPr/>
        <a:lstStyle/>
        <a:p>
          <a:endParaRPr lang="it-IT"/>
        </a:p>
      </dgm:t>
    </dgm:pt>
    <dgm:pt modelId="{560DD654-20B0-423B-819A-274A0D8A26F8}" type="sibTrans" cxnId="{769F4BBA-E4DA-41ED-BED0-1784184419D9}">
      <dgm:prSet/>
      <dgm:spPr/>
      <dgm:t>
        <a:bodyPr/>
        <a:lstStyle/>
        <a:p>
          <a:endParaRPr lang="it-IT"/>
        </a:p>
      </dgm:t>
    </dgm:pt>
    <dgm:pt modelId="{418D145C-06CA-4C85-BBCD-D1F38FD1C719}">
      <dgm:prSet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it-IT" dirty="0"/>
            <a:t>Costruzioni di un ‘progetto di vita’ che comprenda tutte le dimensioni di vita della persona con disabilità. </a:t>
          </a:r>
        </a:p>
      </dgm:t>
    </dgm:pt>
    <dgm:pt modelId="{9CF65F94-1119-40B6-AD8B-6FEB2E592E2C}" type="parTrans" cxnId="{38D61E19-B5B5-4786-8FA0-7D7894600D10}">
      <dgm:prSet/>
      <dgm:spPr/>
      <dgm:t>
        <a:bodyPr/>
        <a:lstStyle/>
        <a:p>
          <a:endParaRPr lang="it-IT"/>
        </a:p>
      </dgm:t>
    </dgm:pt>
    <dgm:pt modelId="{6A44B955-DAFE-4930-9C52-E5BBE6ECF2FE}" type="sibTrans" cxnId="{38D61E19-B5B5-4786-8FA0-7D7894600D10}">
      <dgm:prSet/>
      <dgm:spPr/>
      <dgm:t>
        <a:bodyPr/>
        <a:lstStyle/>
        <a:p>
          <a:endParaRPr lang="it-IT"/>
        </a:p>
      </dgm:t>
    </dgm:pt>
    <dgm:pt modelId="{ECAD3F3D-16C1-48B7-AF4D-DC11008F705F}">
      <dgm:prSet phldrT="[Testo]"/>
      <dgm:spPr/>
      <dgm:t>
        <a:bodyPr/>
        <a:lstStyle/>
        <a:p>
          <a:r>
            <a:rPr lang="it-IT" b="1" dirty="0"/>
            <a:t>Focus group</a:t>
          </a:r>
        </a:p>
      </dgm:t>
    </dgm:pt>
    <dgm:pt modelId="{DC206094-C036-4924-BF25-F1947F18118C}" type="parTrans" cxnId="{8DD8FFC1-BA49-46B6-BB4B-C97388B4F586}">
      <dgm:prSet/>
      <dgm:spPr/>
      <dgm:t>
        <a:bodyPr/>
        <a:lstStyle/>
        <a:p>
          <a:endParaRPr lang="it-IT"/>
        </a:p>
      </dgm:t>
    </dgm:pt>
    <dgm:pt modelId="{3D26A815-901D-4889-B02A-51AC95FF2D42}" type="sibTrans" cxnId="{8DD8FFC1-BA49-46B6-BB4B-C97388B4F586}">
      <dgm:prSet/>
      <dgm:spPr/>
      <dgm:t>
        <a:bodyPr/>
        <a:lstStyle/>
        <a:p>
          <a:endParaRPr lang="it-IT"/>
        </a:p>
      </dgm:t>
    </dgm:pt>
    <dgm:pt modelId="{92B26F0D-59E5-4134-9768-1C85305F9160}">
      <dgm:prSet phldrT="[Testo]"/>
      <dgm:spPr/>
      <dgm:t>
        <a:bodyPr/>
        <a:lstStyle/>
        <a:p>
          <a:r>
            <a:rPr lang="it-IT" dirty="0"/>
            <a:t>quesiti sui servizi fruiti, sui bisogni, sul gradimento dei servizi, sul dopo di noi</a:t>
          </a:r>
        </a:p>
      </dgm:t>
    </dgm:pt>
    <dgm:pt modelId="{BDB67631-A834-4088-A359-A149E2B3B170}" type="parTrans" cxnId="{78320C7D-317F-495F-9B01-FCCEC0334D5C}">
      <dgm:prSet/>
      <dgm:spPr/>
      <dgm:t>
        <a:bodyPr/>
        <a:lstStyle/>
        <a:p>
          <a:endParaRPr lang="it-IT"/>
        </a:p>
      </dgm:t>
    </dgm:pt>
    <dgm:pt modelId="{E39310A7-08F8-4CC0-B9AC-36EFBDD2F96E}" type="sibTrans" cxnId="{78320C7D-317F-495F-9B01-FCCEC0334D5C}">
      <dgm:prSet/>
      <dgm:spPr/>
      <dgm:t>
        <a:bodyPr/>
        <a:lstStyle/>
        <a:p>
          <a:endParaRPr lang="it-IT"/>
        </a:p>
      </dgm:t>
    </dgm:pt>
    <dgm:pt modelId="{16973F03-6734-4E37-B999-4321256A4C8C}">
      <dgm:prSet phldrT="[Testo]"/>
      <dgm:spPr/>
      <dgm:t>
        <a:bodyPr/>
        <a:lstStyle/>
        <a:p>
          <a:endParaRPr lang="it-IT" dirty="0"/>
        </a:p>
      </dgm:t>
    </dgm:pt>
    <dgm:pt modelId="{A0307E4F-E511-4F8F-A07D-4A804B85586C}" type="parTrans" cxnId="{3C2AE367-B1B8-4815-833C-48D3A09A013E}">
      <dgm:prSet/>
      <dgm:spPr/>
      <dgm:t>
        <a:bodyPr/>
        <a:lstStyle/>
        <a:p>
          <a:endParaRPr lang="it-IT"/>
        </a:p>
      </dgm:t>
    </dgm:pt>
    <dgm:pt modelId="{4287DC53-08AD-46E0-ABF6-7AB0C8672093}" type="sibTrans" cxnId="{3C2AE367-B1B8-4815-833C-48D3A09A013E}">
      <dgm:prSet/>
      <dgm:spPr/>
      <dgm:t>
        <a:bodyPr/>
        <a:lstStyle/>
        <a:p>
          <a:endParaRPr lang="it-IT"/>
        </a:p>
      </dgm:t>
    </dgm:pt>
    <dgm:pt modelId="{697462B9-EEFE-4725-93D3-588903D5AC3C}">
      <dgm:prSet phldrT="[Testo]"/>
      <dgm:spPr/>
      <dgm:t>
        <a:bodyPr/>
        <a:lstStyle/>
        <a:p>
          <a:endParaRPr lang="it-IT" dirty="0"/>
        </a:p>
      </dgm:t>
    </dgm:pt>
    <dgm:pt modelId="{5FC4E112-D40B-4090-B785-A59F1DC9EE11}" type="parTrans" cxnId="{E3BE5046-5CAD-47F1-88A0-B1B7D46268DE}">
      <dgm:prSet/>
      <dgm:spPr/>
      <dgm:t>
        <a:bodyPr/>
        <a:lstStyle/>
        <a:p>
          <a:endParaRPr lang="it-IT"/>
        </a:p>
      </dgm:t>
    </dgm:pt>
    <dgm:pt modelId="{51ED4917-3EE3-4333-908A-CDEFC8BE7CC4}" type="sibTrans" cxnId="{E3BE5046-5CAD-47F1-88A0-B1B7D46268DE}">
      <dgm:prSet/>
      <dgm:spPr/>
      <dgm:t>
        <a:bodyPr/>
        <a:lstStyle/>
        <a:p>
          <a:endParaRPr lang="it-IT"/>
        </a:p>
      </dgm:t>
    </dgm:pt>
    <dgm:pt modelId="{B12C0818-F926-4B69-ACA5-86BA1A1B9F55}">
      <dgm:prSet/>
      <dgm:spPr/>
      <dgm:t>
        <a:bodyPr/>
        <a:lstStyle/>
        <a:p>
          <a:r>
            <a:rPr lang="it-IT" dirty="0"/>
            <a:t>Il metodo -  per venire incontro alle necessità di tutte le famiglie si attuano due modalità di somministrazione del questionario: telefonicamente tramite ricercatrice Iress, compilazione in autonomia </a:t>
          </a:r>
        </a:p>
      </dgm:t>
    </dgm:pt>
    <dgm:pt modelId="{610F6029-D5FF-4B4C-B74E-4F0865617F80}" type="parTrans" cxnId="{67454F71-ED48-46E6-B588-185EA567B4CC}">
      <dgm:prSet/>
      <dgm:spPr/>
      <dgm:t>
        <a:bodyPr/>
        <a:lstStyle/>
        <a:p>
          <a:endParaRPr lang="it-IT"/>
        </a:p>
      </dgm:t>
    </dgm:pt>
    <dgm:pt modelId="{97316962-17C4-4B7D-8623-CF14F667FE45}" type="sibTrans" cxnId="{67454F71-ED48-46E6-B588-185EA567B4CC}">
      <dgm:prSet/>
      <dgm:spPr/>
      <dgm:t>
        <a:bodyPr/>
        <a:lstStyle/>
        <a:p>
          <a:endParaRPr lang="it-IT"/>
        </a:p>
      </dgm:t>
    </dgm:pt>
    <dgm:pt modelId="{12DC7E14-7271-4185-B573-28C96A05DAE5}" type="pres">
      <dgm:prSet presAssocID="{66B7E9C5-02F7-4DC7-9F20-BE81EA506288}" presName="Name0" presStyleCnt="0">
        <dgm:presLayoutVars>
          <dgm:dir/>
          <dgm:animLvl val="lvl"/>
          <dgm:resizeHandles val="exact"/>
        </dgm:presLayoutVars>
      </dgm:prSet>
      <dgm:spPr/>
    </dgm:pt>
    <dgm:pt modelId="{6784E76B-74FA-455E-BCBD-E355E60827D7}" type="pres">
      <dgm:prSet presAssocID="{D06BC9CD-063C-4E87-9248-19A6A80FB222}" presName="composite" presStyleCnt="0"/>
      <dgm:spPr/>
    </dgm:pt>
    <dgm:pt modelId="{4DBC897D-F1AC-47A3-BDB9-EE63099B0993}" type="pres">
      <dgm:prSet presAssocID="{D06BC9CD-063C-4E87-9248-19A6A80FB22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01646BC-5F56-47EC-BD7E-DD420F31FD5D}" type="pres">
      <dgm:prSet presAssocID="{D06BC9CD-063C-4E87-9248-19A6A80FB222}" presName="desTx" presStyleLbl="alignAccFollowNode1" presStyleIdx="0" presStyleCnt="4">
        <dgm:presLayoutVars>
          <dgm:bulletEnabled val="1"/>
        </dgm:presLayoutVars>
      </dgm:prSet>
      <dgm:spPr/>
    </dgm:pt>
    <dgm:pt modelId="{66F983CC-0B5E-42BD-B9DA-2E6C55868CB7}" type="pres">
      <dgm:prSet presAssocID="{C8AA095A-FA74-4542-A85C-3827343FB836}" presName="space" presStyleCnt="0"/>
      <dgm:spPr/>
    </dgm:pt>
    <dgm:pt modelId="{0EB66C73-F3D3-4C23-B0A9-8BE9CD1994E6}" type="pres">
      <dgm:prSet presAssocID="{50C0B15F-9EBC-4922-8C6C-488A84EA9BB4}" presName="composite" presStyleCnt="0"/>
      <dgm:spPr/>
    </dgm:pt>
    <dgm:pt modelId="{54879DF0-695D-46F3-8007-3AB2530FFE01}" type="pres">
      <dgm:prSet presAssocID="{50C0B15F-9EBC-4922-8C6C-488A84EA9BB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F892C8F-D8F4-47BD-8553-4BD459FD4437}" type="pres">
      <dgm:prSet presAssocID="{50C0B15F-9EBC-4922-8C6C-488A84EA9BB4}" presName="desTx" presStyleLbl="alignAccFollowNode1" presStyleIdx="1" presStyleCnt="4">
        <dgm:presLayoutVars>
          <dgm:bulletEnabled val="1"/>
        </dgm:presLayoutVars>
      </dgm:prSet>
      <dgm:spPr/>
    </dgm:pt>
    <dgm:pt modelId="{5934D37A-BF4B-43D4-A0BC-69047AA67CB2}" type="pres">
      <dgm:prSet presAssocID="{A1CAC0B5-00EA-407E-9564-3C7302BE4E61}" presName="space" presStyleCnt="0"/>
      <dgm:spPr/>
    </dgm:pt>
    <dgm:pt modelId="{CFC4DF61-7D35-4019-8B56-661B2DAF06A6}" type="pres">
      <dgm:prSet presAssocID="{EE2A5016-6A8E-41C1-A0D7-07AB0B728AF9}" presName="composite" presStyleCnt="0"/>
      <dgm:spPr/>
    </dgm:pt>
    <dgm:pt modelId="{ADA05658-ABFA-4E9D-AF44-0430B20D1F40}" type="pres">
      <dgm:prSet presAssocID="{EE2A5016-6A8E-41C1-A0D7-07AB0B728AF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45983595-59CB-481D-9ABA-2B623E901A6C}" type="pres">
      <dgm:prSet presAssocID="{EE2A5016-6A8E-41C1-A0D7-07AB0B728AF9}" presName="desTx" presStyleLbl="alignAccFollowNode1" presStyleIdx="2" presStyleCnt="4">
        <dgm:presLayoutVars>
          <dgm:bulletEnabled val="1"/>
        </dgm:presLayoutVars>
      </dgm:prSet>
      <dgm:spPr/>
    </dgm:pt>
    <dgm:pt modelId="{640B806A-CC89-4BF9-AED2-037C5D11817C}" type="pres">
      <dgm:prSet presAssocID="{9DBDE3E0-47AA-4F88-BD72-F79B33637065}" presName="space" presStyleCnt="0"/>
      <dgm:spPr/>
    </dgm:pt>
    <dgm:pt modelId="{FF02AB1C-3D3D-488C-B5B6-2DAC1C3278C2}" type="pres">
      <dgm:prSet presAssocID="{BA997B4B-4D04-49E9-9377-EEA303395DC7}" presName="composite" presStyleCnt="0"/>
      <dgm:spPr/>
    </dgm:pt>
    <dgm:pt modelId="{3298CA9A-387A-45D0-A223-64079637BA2D}" type="pres">
      <dgm:prSet presAssocID="{BA997B4B-4D04-49E9-9377-EEA303395DC7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E20B0DFA-6946-43D6-9F7F-02B188069426}" type="pres">
      <dgm:prSet presAssocID="{BA997B4B-4D04-49E9-9377-EEA303395DC7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D45B900-3434-4099-8DC5-D0E64CDB0D50}" type="presOf" srcId="{62240890-F04F-4927-9B19-308CECF564DB}" destId="{FF892C8F-D8F4-47BD-8553-4BD459FD4437}" srcOrd="0" destOrd="0" presId="urn:microsoft.com/office/officeart/2005/8/layout/hList1"/>
    <dgm:cxn modelId="{38DC2D0D-9E87-4FBE-A93C-183A64CD67FB}" srcId="{EE2A5016-6A8E-41C1-A0D7-07AB0B728AF9}" destId="{D2195B90-87AE-452B-B028-68B6B9B1863F}" srcOrd="4" destOrd="0" parTransId="{F9708594-B44A-4C0C-966B-3A09C2EC2D41}" sibTransId="{72A04FCB-5E3E-4639-943D-B7702EF2449E}"/>
    <dgm:cxn modelId="{38D61E19-B5B5-4786-8FA0-7D7894600D10}" srcId="{3216161E-F7C5-41FD-8C4E-3938532C7687}" destId="{418D145C-06CA-4C85-BBCD-D1F38FD1C719}" srcOrd="2" destOrd="0" parTransId="{9CF65F94-1119-40B6-AD8B-6FEB2E592E2C}" sibTransId="{6A44B955-DAFE-4930-9C52-E5BBE6ECF2FE}"/>
    <dgm:cxn modelId="{66903321-597A-43C7-AA72-5C85D0A01076}" type="presOf" srcId="{697462B9-EEFE-4725-93D3-588903D5AC3C}" destId="{45983595-59CB-481D-9ABA-2B623E901A6C}" srcOrd="0" destOrd="4" presId="urn:microsoft.com/office/officeart/2005/8/layout/hList1"/>
    <dgm:cxn modelId="{34B03423-ABCD-4E1D-BC93-DC3E15A83A6B}" type="presOf" srcId="{418D145C-06CA-4C85-BBCD-D1F38FD1C719}" destId="{501646BC-5F56-47EC-BD7E-DD420F31FD5D}" srcOrd="0" destOrd="3" presId="urn:microsoft.com/office/officeart/2005/8/layout/hList1"/>
    <dgm:cxn modelId="{33A88324-63F2-4DC2-8A4F-29A888AFC40E}" type="presOf" srcId="{92B26F0D-59E5-4134-9768-1C85305F9160}" destId="{45983595-59CB-481D-9ABA-2B623E901A6C}" srcOrd="0" destOrd="1" presId="urn:microsoft.com/office/officeart/2005/8/layout/hList1"/>
    <dgm:cxn modelId="{6B25F329-495C-456D-8EB8-BC992F4D6DAD}" type="presOf" srcId="{459FF74A-D4DA-412D-9491-724AECFD39AB}" destId="{501646BC-5F56-47EC-BD7E-DD420F31FD5D}" srcOrd="0" destOrd="2" presId="urn:microsoft.com/office/officeart/2005/8/layout/hList1"/>
    <dgm:cxn modelId="{7A534A35-705B-4396-9527-CCE555E8BA06}" type="presOf" srcId="{9D714F9D-105A-4BDE-80FC-71344567F30B}" destId="{E20B0DFA-6946-43D6-9F7F-02B188069426}" srcOrd="0" destOrd="1" presId="urn:microsoft.com/office/officeart/2005/8/layout/hList1"/>
    <dgm:cxn modelId="{81F0553C-932B-48B9-BD0C-88D68F62CFD4}" srcId="{BA997B4B-4D04-49E9-9377-EEA303395DC7}" destId="{9D714F9D-105A-4BDE-80FC-71344567F30B}" srcOrd="1" destOrd="0" parTransId="{AFB56FDD-5E57-41D9-ACB2-70039277D0C3}" sibTransId="{526B50BA-063D-40BB-9281-B6A20DF75162}"/>
    <dgm:cxn modelId="{F83DBC3E-A7B9-4EEC-BA25-9B6F10293F21}" type="presOf" srcId="{EE2A5016-6A8E-41C1-A0D7-07AB0B728AF9}" destId="{ADA05658-ABFA-4E9D-AF44-0430B20D1F40}" srcOrd="0" destOrd="0" presId="urn:microsoft.com/office/officeart/2005/8/layout/hList1"/>
    <dgm:cxn modelId="{EDACE45D-86B8-478D-8B14-A925F5E39321}" srcId="{3216161E-F7C5-41FD-8C4E-3938532C7687}" destId="{D52B784B-7694-4260-9674-F2DE0522B782}" srcOrd="0" destOrd="0" parTransId="{88724BB8-FBA8-44C5-A812-AF386659D50A}" sibTransId="{9021E980-9B14-4FEA-8BB7-46ADD4A85E29}"/>
    <dgm:cxn modelId="{99121D42-54D6-4F91-ADDC-07571D238064}" type="presOf" srcId="{8CD673BC-8747-4E1D-988F-4A48282A5F2C}" destId="{FF892C8F-D8F4-47BD-8553-4BD459FD4437}" srcOrd="0" destOrd="1" presId="urn:microsoft.com/office/officeart/2005/8/layout/hList1"/>
    <dgm:cxn modelId="{9B007565-19AC-4A82-B93C-6D601074C197}" type="presOf" srcId="{16645129-9093-431A-AC37-6A8657590C06}" destId="{45983595-59CB-481D-9ABA-2B623E901A6C}" srcOrd="0" destOrd="0" presId="urn:microsoft.com/office/officeart/2005/8/layout/hList1"/>
    <dgm:cxn modelId="{686BCC65-BC94-4099-BDB5-CF5E66279FD1}" type="presOf" srcId="{D06BC9CD-063C-4E87-9248-19A6A80FB222}" destId="{4DBC897D-F1AC-47A3-BDB9-EE63099B0993}" srcOrd="0" destOrd="0" presId="urn:microsoft.com/office/officeart/2005/8/layout/hList1"/>
    <dgm:cxn modelId="{E3BE5046-5CAD-47F1-88A0-B1B7D46268DE}" srcId="{EE2A5016-6A8E-41C1-A0D7-07AB0B728AF9}" destId="{697462B9-EEFE-4725-93D3-588903D5AC3C}" srcOrd="2" destOrd="0" parTransId="{5FC4E112-D40B-4090-B785-A59F1DC9EE11}" sibTransId="{51ED4917-3EE3-4333-908A-CDEFC8BE7CC4}"/>
    <dgm:cxn modelId="{3C2AE367-B1B8-4815-833C-48D3A09A013E}" srcId="{EE2A5016-6A8E-41C1-A0D7-07AB0B728AF9}" destId="{16973F03-6734-4E37-B999-4321256A4C8C}" srcOrd="1" destOrd="0" parTransId="{A0307E4F-E511-4F8F-A07D-4A804B85586C}" sibTransId="{4287DC53-08AD-46E0-ABF6-7AB0C8672093}"/>
    <dgm:cxn modelId="{CD2FE14A-4331-4109-A033-079CE03810C3}" type="presOf" srcId="{B12C0818-F926-4B69-ACA5-86BA1A1B9F55}" destId="{45983595-59CB-481D-9ABA-2B623E901A6C}" srcOrd="0" destOrd="2" presId="urn:microsoft.com/office/officeart/2005/8/layout/hList1"/>
    <dgm:cxn modelId="{8D7DF24C-C1CE-4DD9-943E-76D690DE26EF}" type="presOf" srcId="{D52B784B-7694-4260-9674-F2DE0522B782}" destId="{501646BC-5F56-47EC-BD7E-DD420F31FD5D}" srcOrd="0" destOrd="1" presId="urn:microsoft.com/office/officeart/2005/8/layout/hList1"/>
    <dgm:cxn modelId="{91C2056E-0F3E-4BA3-B85E-D7AB464840F3}" srcId="{BA997B4B-4D04-49E9-9377-EEA303395DC7}" destId="{0DAB89C3-93E0-4EBE-B52E-F934A673FD7A}" srcOrd="0" destOrd="0" parTransId="{33144DD8-8D81-44C5-B6A0-CECC8EAA4C0B}" sibTransId="{43BBABCA-6BA5-4D27-B195-4381AAB02888}"/>
    <dgm:cxn modelId="{67454F71-ED48-46E6-B588-185EA567B4CC}" srcId="{16645129-9093-431A-AC37-6A8657590C06}" destId="{B12C0818-F926-4B69-ACA5-86BA1A1B9F55}" srcOrd="1" destOrd="0" parTransId="{610F6029-D5FF-4B4C-B74E-4F0865617F80}" sibTransId="{97316962-17C4-4B7D-8623-CF14F667FE45}"/>
    <dgm:cxn modelId="{4585E457-3F35-4C0A-A723-7FFA116C0169}" srcId="{66B7E9C5-02F7-4DC7-9F20-BE81EA506288}" destId="{EE2A5016-6A8E-41C1-A0D7-07AB0B728AF9}" srcOrd="2" destOrd="0" parTransId="{46CB34E6-272B-4B85-872B-440E2FE161FE}" sibTransId="{9DBDE3E0-47AA-4F88-BD72-F79B33637065}"/>
    <dgm:cxn modelId="{E622CD79-331C-47D4-97CA-5C1EEBEDC06F}" srcId="{D06BC9CD-063C-4E87-9248-19A6A80FB222}" destId="{3216161E-F7C5-41FD-8C4E-3938532C7687}" srcOrd="0" destOrd="0" parTransId="{75BCA6D6-5B5D-4357-8402-C7E5D94E383F}" sibTransId="{85E2958B-D4F2-49F8-99B1-C47DE7A5B67A}"/>
    <dgm:cxn modelId="{78320C7D-317F-495F-9B01-FCCEC0334D5C}" srcId="{16645129-9093-431A-AC37-6A8657590C06}" destId="{92B26F0D-59E5-4134-9768-1C85305F9160}" srcOrd="0" destOrd="0" parTransId="{BDB67631-A834-4088-A359-A149E2B3B170}" sibTransId="{E39310A7-08F8-4CC0-B9AC-36EFBDD2F96E}"/>
    <dgm:cxn modelId="{88798A85-3BDA-4985-BFE5-B0F9D0FD4EFC}" srcId="{50C0B15F-9EBC-4922-8C6C-488A84EA9BB4}" destId="{62240890-F04F-4927-9B19-308CECF564DB}" srcOrd="0" destOrd="0" parTransId="{DFF173E0-B9A2-4B91-BABE-5780528029E1}" sibTransId="{90E3ED83-1760-4203-91F7-B193E29D36DD}"/>
    <dgm:cxn modelId="{AFE4898D-D206-490E-9C4D-0A9516F79729}" type="presOf" srcId="{ECAD3F3D-16C1-48B7-AF4D-DC11008F705F}" destId="{45983595-59CB-481D-9ABA-2B623E901A6C}" srcOrd="0" destOrd="5" presId="urn:microsoft.com/office/officeart/2005/8/layout/hList1"/>
    <dgm:cxn modelId="{BCB2C18F-57DE-4DC9-BA27-74A781086FF3}" type="presOf" srcId="{D2195B90-87AE-452B-B028-68B6B9B1863F}" destId="{45983595-59CB-481D-9ABA-2B623E901A6C}" srcOrd="0" destOrd="6" presId="urn:microsoft.com/office/officeart/2005/8/layout/hList1"/>
    <dgm:cxn modelId="{EFA32595-8872-48E1-8F68-15F119EF308F}" srcId="{EE2A5016-6A8E-41C1-A0D7-07AB0B728AF9}" destId="{16645129-9093-431A-AC37-6A8657590C06}" srcOrd="0" destOrd="0" parTransId="{168E1F01-CAB4-4DC5-A145-72F187A5BD15}" sibTransId="{4EDC7599-0821-4705-AAF9-3AF967E475AA}"/>
    <dgm:cxn modelId="{B7027C9E-C5B8-402A-9D7C-CB7AF5DDB3AA}" type="presOf" srcId="{3216161E-F7C5-41FD-8C4E-3938532C7687}" destId="{501646BC-5F56-47EC-BD7E-DD420F31FD5D}" srcOrd="0" destOrd="0" presId="urn:microsoft.com/office/officeart/2005/8/layout/hList1"/>
    <dgm:cxn modelId="{2AADF4A5-0841-4A40-880E-32F9D26D90BB}" type="presOf" srcId="{BA997B4B-4D04-49E9-9377-EEA303395DC7}" destId="{3298CA9A-387A-45D0-A223-64079637BA2D}" srcOrd="0" destOrd="0" presId="urn:microsoft.com/office/officeart/2005/8/layout/hList1"/>
    <dgm:cxn modelId="{769F4BBA-E4DA-41ED-BED0-1784184419D9}" srcId="{3216161E-F7C5-41FD-8C4E-3938532C7687}" destId="{459FF74A-D4DA-412D-9491-724AECFD39AB}" srcOrd="1" destOrd="0" parTransId="{EB2FE4E6-F9A3-4F11-9191-9E9B0A4DF028}" sibTransId="{560DD654-20B0-423B-819A-274A0D8A26F8}"/>
    <dgm:cxn modelId="{8DD8FFC1-BA49-46B6-BB4B-C97388B4F586}" srcId="{EE2A5016-6A8E-41C1-A0D7-07AB0B728AF9}" destId="{ECAD3F3D-16C1-48B7-AF4D-DC11008F705F}" srcOrd="3" destOrd="0" parTransId="{DC206094-C036-4924-BF25-F1947F18118C}" sibTransId="{3D26A815-901D-4889-B02A-51AC95FF2D42}"/>
    <dgm:cxn modelId="{46B0FAC5-09F4-41DB-AD10-75A2488F4DBB}" type="presOf" srcId="{50C0B15F-9EBC-4922-8C6C-488A84EA9BB4}" destId="{54879DF0-695D-46F3-8007-3AB2530FFE01}" srcOrd="0" destOrd="0" presId="urn:microsoft.com/office/officeart/2005/8/layout/hList1"/>
    <dgm:cxn modelId="{550FC0C7-2FE3-4BCA-8B47-F5D43C55D6A5}" type="presOf" srcId="{66B7E9C5-02F7-4DC7-9F20-BE81EA506288}" destId="{12DC7E14-7271-4185-B573-28C96A05DAE5}" srcOrd="0" destOrd="0" presId="urn:microsoft.com/office/officeart/2005/8/layout/hList1"/>
    <dgm:cxn modelId="{C9ADF2D0-5E1F-4185-BC89-578E81F7FBC4}" type="presOf" srcId="{16973F03-6734-4E37-B999-4321256A4C8C}" destId="{45983595-59CB-481D-9ABA-2B623E901A6C}" srcOrd="0" destOrd="3" presId="urn:microsoft.com/office/officeart/2005/8/layout/hList1"/>
    <dgm:cxn modelId="{262293DC-0EB0-4942-9C5C-C319FF19F8D8}" srcId="{66B7E9C5-02F7-4DC7-9F20-BE81EA506288}" destId="{D06BC9CD-063C-4E87-9248-19A6A80FB222}" srcOrd="0" destOrd="0" parTransId="{E35E3FC3-C99A-4E54-9B0C-651402AAC1D6}" sibTransId="{C8AA095A-FA74-4542-A85C-3827343FB836}"/>
    <dgm:cxn modelId="{7663F5E9-6BBB-4952-B302-3EF55486C6A7}" srcId="{66B7E9C5-02F7-4DC7-9F20-BE81EA506288}" destId="{BA997B4B-4D04-49E9-9377-EEA303395DC7}" srcOrd="3" destOrd="0" parTransId="{BBB1C834-6643-4CC8-AC98-D337A5E1DD47}" sibTransId="{B5F976EE-72EF-455D-B09F-B9F962E4F8AC}"/>
    <dgm:cxn modelId="{39D33CF1-AE9A-43ED-B416-76FEC84DFE1F}" type="presOf" srcId="{0DAB89C3-93E0-4EBE-B52E-F934A673FD7A}" destId="{E20B0DFA-6946-43D6-9F7F-02B188069426}" srcOrd="0" destOrd="0" presId="urn:microsoft.com/office/officeart/2005/8/layout/hList1"/>
    <dgm:cxn modelId="{55CDBAF2-7B39-46F8-8D39-FDF0047B1008}" srcId="{50C0B15F-9EBC-4922-8C6C-488A84EA9BB4}" destId="{8CD673BC-8747-4E1D-988F-4A48282A5F2C}" srcOrd="1" destOrd="0" parTransId="{5CC336B8-511B-4EB5-B394-5A50C928A779}" sibTransId="{CCC48B5A-FCCD-41B6-82E7-0FEBEBD82614}"/>
    <dgm:cxn modelId="{D8B586FF-2487-4932-94EF-D92621AF6209}" srcId="{66B7E9C5-02F7-4DC7-9F20-BE81EA506288}" destId="{50C0B15F-9EBC-4922-8C6C-488A84EA9BB4}" srcOrd="1" destOrd="0" parTransId="{2AC6553D-0751-4F37-A59C-821A53A42AE6}" sibTransId="{A1CAC0B5-00EA-407E-9564-3C7302BE4E61}"/>
    <dgm:cxn modelId="{3F538001-95AB-4901-BBAA-A0023B47E111}" type="presParOf" srcId="{12DC7E14-7271-4185-B573-28C96A05DAE5}" destId="{6784E76B-74FA-455E-BCBD-E355E60827D7}" srcOrd="0" destOrd="0" presId="urn:microsoft.com/office/officeart/2005/8/layout/hList1"/>
    <dgm:cxn modelId="{3605F1FA-E61F-4384-B288-D2A19C409A92}" type="presParOf" srcId="{6784E76B-74FA-455E-BCBD-E355E60827D7}" destId="{4DBC897D-F1AC-47A3-BDB9-EE63099B0993}" srcOrd="0" destOrd="0" presId="urn:microsoft.com/office/officeart/2005/8/layout/hList1"/>
    <dgm:cxn modelId="{8FFEBCB4-F733-4C69-AC52-E908A9880EEE}" type="presParOf" srcId="{6784E76B-74FA-455E-BCBD-E355E60827D7}" destId="{501646BC-5F56-47EC-BD7E-DD420F31FD5D}" srcOrd="1" destOrd="0" presId="urn:microsoft.com/office/officeart/2005/8/layout/hList1"/>
    <dgm:cxn modelId="{A9B5FC6C-FC5F-44C7-B574-F41BBB031EB0}" type="presParOf" srcId="{12DC7E14-7271-4185-B573-28C96A05DAE5}" destId="{66F983CC-0B5E-42BD-B9DA-2E6C55868CB7}" srcOrd="1" destOrd="0" presId="urn:microsoft.com/office/officeart/2005/8/layout/hList1"/>
    <dgm:cxn modelId="{6D1CFD2E-A1E7-42D1-BAA8-5AA3EE1121E6}" type="presParOf" srcId="{12DC7E14-7271-4185-B573-28C96A05DAE5}" destId="{0EB66C73-F3D3-4C23-B0A9-8BE9CD1994E6}" srcOrd="2" destOrd="0" presId="urn:microsoft.com/office/officeart/2005/8/layout/hList1"/>
    <dgm:cxn modelId="{24A7D740-CE71-4C94-91AA-6753F774452C}" type="presParOf" srcId="{0EB66C73-F3D3-4C23-B0A9-8BE9CD1994E6}" destId="{54879DF0-695D-46F3-8007-3AB2530FFE01}" srcOrd="0" destOrd="0" presId="urn:microsoft.com/office/officeart/2005/8/layout/hList1"/>
    <dgm:cxn modelId="{C27EB97A-77FB-4A42-AF29-D1082F8B87DB}" type="presParOf" srcId="{0EB66C73-F3D3-4C23-B0A9-8BE9CD1994E6}" destId="{FF892C8F-D8F4-47BD-8553-4BD459FD4437}" srcOrd="1" destOrd="0" presId="urn:microsoft.com/office/officeart/2005/8/layout/hList1"/>
    <dgm:cxn modelId="{6FE8D9A1-E488-4C33-917C-4E420EEDEA32}" type="presParOf" srcId="{12DC7E14-7271-4185-B573-28C96A05DAE5}" destId="{5934D37A-BF4B-43D4-A0BC-69047AA67CB2}" srcOrd="3" destOrd="0" presId="urn:microsoft.com/office/officeart/2005/8/layout/hList1"/>
    <dgm:cxn modelId="{0880E885-ABA9-41BD-9DD3-C39555107D15}" type="presParOf" srcId="{12DC7E14-7271-4185-B573-28C96A05DAE5}" destId="{CFC4DF61-7D35-4019-8B56-661B2DAF06A6}" srcOrd="4" destOrd="0" presId="urn:microsoft.com/office/officeart/2005/8/layout/hList1"/>
    <dgm:cxn modelId="{A2624890-FB23-4C16-B4A6-7BCDDFF690C8}" type="presParOf" srcId="{CFC4DF61-7D35-4019-8B56-661B2DAF06A6}" destId="{ADA05658-ABFA-4E9D-AF44-0430B20D1F40}" srcOrd="0" destOrd="0" presId="urn:microsoft.com/office/officeart/2005/8/layout/hList1"/>
    <dgm:cxn modelId="{23555B4E-1297-452D-A0CA-2633A09F3A6B}" type="presParOf" srcId="{CFC4DF61-7D35-4019-8B56-661B2DAF06A6}" destId="{45983595-59CB-481D-9ABA-2B623E901A6C}" srcOrd="1" destOrd="0" presId="urn:microsoft.com/office/officeart/2005/8/layout/hList1"/>
    <dgm:cxn modelId="{23B2DE7B-8E63-4963-99D8-5C1395363FB9}" type="presParOf" srcId="{12DC7E14-7271-4185-B573-28C96A05DAE5}" destId="{640B806A-CC89-4BF9-AED2-037C5D11817C}" srcOrd="5" destOrd="0" presId="urn:microsoft.com/office/officeart/2005/8/layout/hList1"/>
    <dgm:cxn modelId="{3B58D8D8-605D-417F-8AA4-5E9E0B13A800}" type="presParOf" srcId="{12DC7E14-7271-4185-B573-28C96A05DAE5}" destId="{FF02AB1C-3D3D-488C-B5B6-2DAC1C3278C2}" srcOrd="6" destOrd="0" presId="urn:microsoft.com/office/officeart/2005/8/layout/hList1"/>
    <dgm:cxn modelId="{4BFFABAF-64B4-4B6D-AF05-00A55C7AB1E0}" type="presParOf" srcId="{FF02AB1C-3D3D-488C-B5B6-2DAC1C3278C2}" destId="{3298CA9A-387A-45D0-A223-64079637BA2D}" srcOrd="0" destOrd="0" presId="urn:microsoft.com/office/officeart/2005/8/layout/hList1"/>
    <dgm:cxn modelId="{C3D78ADB-4A7C-4409-9BF2-BB2F129D6328}" type="presParOf" srcId="{FF02AB1C-3D3D-488C-B5B6-2DAC1C3278C2}" destId="{E20B0DFA-6946-43D6-9F7F-02B1880694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B77BE-FF20-434C-91FB-20250A177790}">
      <dsp:nvSpPr>
        <dsp:cNvPr id="0" name=""/>
        <dsp:cNvSpPr/>
      </dsp:nvSpPr>
      <dsp:spPr>
        <a:xfrm>
          <a:off x="3783485" y="1573507"/>
          <a:ext cx="3367884" cy="1979138"/>
        </a:xfrm>
        <a:prstGeom prst="ellipse">
          <a:avLst/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Innovazione e sviluppo</a:t>
          </a:r>
          <a:endParaRPr lang="it-IT" sz="1300" b="1" kern="1200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76700" y="1863345"/>
        <a:ext cx="2381454" cy="1399462"/>
      </dsp:txXfrm>
    </dsp:sp>
    <dsp:sp modelId="{C242E2BA-95C6-4B67-8DF1-6CF91C389541}">
      <dsp:nvSpPr>
        <dsp:cNvPr id="0" name=""/>
        <dsp:cNvSpPr/>
      </dsp:nvSpPr>
      <dsp:spPr>
        <a:xfrm rot="16200000">
          <a:off x="5404965" y="1227698"/>
          <a:ext cx="124925" cy="4629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423704" y="1339033"/>
        <a:ext cx="87448" cy="277786"/>
      </dsp:txXfrm>
    </dsp:sp>
    <dsp:sp modelId="{260D1BBB-AE02-4FD9-AD80-C5A6CC8D2610}">
      <dsp:nvSpPr>
        <dsp:cNvPr id="0" name=""/>
        <dsp:cNvSpPr/>
      </dsp:nvSpPr>
      <dsp:spPr>
        <a:xfrm>
          <a:off x="3798199" y="-23904"/>
          <a:ext cx="3338458" cy="1361702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Sperimentazione</a:t>
          </a:r>
          <a:endParaRPr lang="it-IT" sz="1000" kern="1200" dirty="0"/>
        </a:p>
      </dsp:txBody>
      <dsp:txXfrm>
        <a:off x="4287105" y="175513"/>
        <a:ext cx="2360646" cy="962868"/>
      </dsp:txXfrm>
    </dsp:sp>
    <dsp:sp modelId="{B714AFA0-41B6-47AC-AC2E-4684F554BFA1}">
      <dsp:nvSpPr>
        <dsp:cNvPr id="0" name=""/>
        <dsp:cNvSpPr/>
      </dsp:nvSpPr>
      <dsp:spPr>
        <a:xfrm rot="21565521">
          <a:off x="7236186" y="2312819"/>
          <a:ext cx="204944" cy="4629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7236188" y="2405723"/>
        <a:ext cx="143461" cy="277786"/>
      </dsp:txXfrm>
    </dsp:sp>
    <dsp:sp modelId="{40DB7455-44B5-4BDF-ADF9-8836CCCCC305}">
      <dsp:nvSpPr>
        <dsp:cNvPr id="0" name=""/>
        <dsp:cNvSpPr/>
      </dsp:nvSpPr>
      <dsp:spPr>
        <a:xfrm>
          <a:off x="7537449" y="1846739"/>
          <a:ext cx="2935993" cy="1361702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Apprendimento organizzativo</a:t>
          </a:r>
          <a:endParaRPr lang="it-IT" sz="2400" kern="1200" dirty="0"/>
        </a:p>
      </dsp:txBody>
      <dsp:txXfrm>
        <a:off x="7967415" y="2046156"/>
        <a:ext cx="2076061" cy="962868"/>
      </dsp:txXfrm>
    </dsp:sp>
    <dsp:sp modelId="{39034CE2-0BB2-4301-A368-1AC054FA537D}">
      <dsp:nvSpPr>
        <dsp:cNvPr id="0" name=""/>
        <dsp:cNvSpPr/>
      </dsp:nvSpPr>
      <dsp:spPr>
        <a:xfrm rot="5400000">
          <a:off x="5418931" y="3409913"/>
          <a:ext cx="96992" cy="4629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433480" y="3487960"/>
        <a:ext cx="67894" cy="277786"/>
      </dsp:txXfrm>
    </dsp:sp>
    <dsp:sp modelId="{C630861C-A37C-4430-BFBE-8BA3251FD118}">
      <dsp:nvSpPr>
        <dsp:cNvPr id="0" name=""/>
        <dsp:cNvSpPr/>
      </dsp:nvSpPr>
      <dsp:spPr>
        <a:xfrm>
          <a:off x="4072418" y="3735650"/>
          <a:ext cx="2790018" cy="1467111"/>
        </a:xfrm>
        <a:prstGeom prst="ellipse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Investimento</a:t>
          </a:r>
          <a:endParaRPr lang="it-IT" sz="1200" kern="1200" dirty="0"/>
        </a:p>
      </dsp:txBody>
      <dsp:txXfrm>
        <a:off x="4481007" y="3950503"/>
        <a:ext cx="1972840" cy="1037405"/>
      </dsp:txXfrm>
    </dsp:sp>
    <dsp:sp modelId="{925C3EC4-9428-46C8-94D8-80762115C947}">
      <dsp:nvSpPr>
        <dsp:cNvPr id="0" name=""/>
        <dsp:cNvSpPr/>
      </dsp:nvSpPr>
      <dsp:spPr>
        <a:xfrm rot="10796544">
          <a:off x="3372672" y="2333547"/>
          <a:ext cx="290310" cy="4629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459765" y="2426099"/>
        <a:ext cx="203217" cy="277786"/>
      </dsp:txXfrm>
    </dsp:sp>
    <dsp:sp modelId="{98B82A07-B51F-462F-A154-092F2306B786}">
      <dsp:nvSpPr>
        <dsp:cNvPr id="0" name=""/>
        <dsp:cNvSpPr/>
      </dsp:nvSpPr>
      <dsp:spPr>
        <a:xfrm>
          <a:off x="48374" y="1886071"/>
          <a:ext cx="3187363" cy="1361702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Cura della ‘comunità professionale’</a:t>
          </a:r>
          <a:endParaRPr lang="it-IT" sz="2000" kern="1200" dirty="0"/>
        </a:p>
      </dsp:txBody>
      <dsp:txXfrm>
        <a:off x="515153" y="2085488"/>
        <a:ext cx="2253805" cy="962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7B4E1-6503-495D-84DB-09B980246F6F}">
      <dsp:nvSpPr>
        <dsp:cNvPr id="0" name=""/>
        <dsp:cNvSpPr/>
      </dsp:nvSpPr>
      <dsp:spPr>
        <a:xfrm rot="16200000">
          <a:off x="32415" y="292899"/>
          <a:ext cx="4143628" cy="4217503"/>
        </a:xfrm>
        <a:prstGeom prst="down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Quello di studiose dei sistemi di welfare locale attraverso attività di: ricerca-azione, formazione/supervisione, valutazione di impatto a livello nazionale, regionale, locale (cfr. www.iress.it) </a:t>
          </a:r>
          <a:endParaRPr lang="en-US" sz="1400" kern="1200" dirty="0"/>
        </a:p>
      </dsp:txBody>
      <dsp:txXfrm rot="5400000">
        <a:off x="-4522" y="1365744"/>
        <a:ext cx="3492368" cy="2071814"/>
      </dsp:txXfrm>
    </dsp:sp>
    <dsp:sp modelId="{BF360A35-45E1-4615-9959-DE802302676B}">
      <dsp:nvSpPr>
        <dsp:cNvPr id="0" name=""/>
        <dsp:cNvSpPr/>
      </dsp:nvSpPr>
      <dsp:spPr>
        <a:xfrm rot="5400000">
          <a:off x="4411590" y="258611"/>
          <a:ext cx="4187936" cy="4187936"/>
        </a:xfrm>
        <a:prstGeom prst="downArrow">
          <a:avLst>
            <a:gd name="adj1" fmla="val 50000"/>
            <a:gd name="adj2" fmla="val 3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Nel 2020: ricerca </a:t>
          </a:r>
          <a:r>
            <a:rPr lang="it-IT" sz="1400" i="1" kern="1200" dirty="0"/>
            <a:t>‘Visioni di un territorio. Dati e riflessioni per il futuro’; </a:t>
          </a:r>
          <a:r>
            <a:rPr lang="it-IT" sz="1400" kern="1200" dirty="0"/>
            <a:t>Dal 2022: Supporto in percorsi di co-progettazione (ai sensi dell’art. 55, </a:t>
          </a:r>
          <a:r>
            <a:rPr lang="it-IT" sz="1400" kern="1200" dirty="0" err="1"/>
            <a:t>d.l.vo</a:t>
          </a:r>
          <a:r>
            <a:rPr lang="it-IT" sz="1400" kern="1200" dirty="0"/>
            <a:t> 117/2017 – Codice del Terzo settore) – in corso; Realizzazione di un Disegno di valutazione di impatto sociale per i servizi per la Disabilità – in corso; Da Marzo 2023 attività di supervisione per la comunità professionale</a:t>
          </a:r>
          <a:endParaRPr lang="en-US" sz="1400" kern="1200" dirty="0"/>
        </a:p>
      </dsp:txBody>
      <dsp:txXfrm rot="-5400000">
        <a:off x="5144480" y="1305595"/>
        <a:ext cx="3455047" cy="20939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89BA8-96B3-44F1-8531-581CFC44B4B3}">
      <dsp:nvSpPr>
        <dsp:cNvPr id="0" name=""/>
        <dsp:cNvSpPr/>
      </dsp:nvSpPr>
      <dsp:spPr>
        <a:xfrm>
          <a:off x="3390978" y="-62254"/>
          <a:ext cx="1555682" cy="1604889"/>
        </a:xfrm>
        <a:prstGeom prst="ellipse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31,7%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Comuni</a:t>
          </a:r>
          <a:endParaRPr lang="it-IT" sz="2000" kern="1200" dirty="0"/>
        </a:p>
      </dsp:txBody>
      <dsp:txXfrm>
        <a:off x="3618802" y="172777"/>
        <a:ext cx="1100034" cy="1134827"/>
      </dsp:txXfrm>
    </dsp:sp>
    <dsp:sp modelId="{D4E886E1-F020-4D7F-9189-A923B0D1D678}">
      <dsp:nvSpPr>
        <dsp:cNvPr id="0" name=""/>
        <dsp:cNvSpPr/>
      </dsp:nvSpPr>
      <dsp:spPr>
        <a:xfrm rot="1800000">
          <a:off x="4936200" y="1042311"/>
          <a:ext cx="302936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4942288" y="1110942"/>
        <a:ext cx="212055" cy="274051"/>
      </dsp:txXfrm>
    </dsp:sp>
    <dsp:sp modelId="{BE4665D0-B580-460A-9F22-4DED923FA92B}">
      <dsp:nvSpPr>
        <dsp:cNvPr id="0" name=""/>
        <dsp:cNvSpPr/>
      </dsp:nvSpPr>
      <dsp:spPr>
        <a:xfrm>
          <a:off x="5251937" y="1079533"/>
          <a:ext cx="1353343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34%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Fondi regionali </a:t>
          </a:r>
          <a:endParaRPr lang="it-IT" sz="2000" kern="1200" dirty="0"/>
        </a:p>
      </dsp:txBody>
      <dsp:txXfrm>
        <a:off x="5450129" y="1277725"/>
        <a:ext cx="956959" cy="956959"/>
      </dsp:txXfrm>
    </dsp:sp>
    <dsp:sp modelId="{1D9745DC-5428-4CBC-991C-3A1FF3801333}">
      <dsp:nvSpPr>
        <dsp:cNvPr id="0" name=""/>
        <dsp:cNvSpPr/>
      </dsp:nvSpPr>
      <dsp:spPr>
        <a:xfrm rot="5400000">
          <a:off x="5748757" y="2533662"/>
          <a:ext cx="359703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5802713" y="2571058"/>
        <a:ext cx="251792" cy="274051"/>
      </dsp:txXfrm>
    </dsp:sp>
    <dsp:sp modelId="{D43EACC2-F563-4A9E-8AD7-E173F0B9DDE0}">
      <dsp:nvSpPr>
        <dsp:cNvPr id="0" name=""/>
        <dsp:cNvSpPr/>
      </dsp:nvSpPr>
      <dsp:spPr>
        <a:xfrm>
          <a:off x="5210085" y="3111562"/>
          <a:ext cx="1437048" cy="13533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3,1%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Sanitario</a:t>
          </a:r>
          <a:endParaRPr lang="it-IT" sz="2000" kern="1200" dirty="0"/>
        </a:p>
      </dsp:txBody>
      <dsp:txXfrm>
        <a:off x="5420536" y="3309754"/>
        <a:ext cx="1016146" cy="956959"/>
      </dsp:txXfrm>
    </dsp:sp>
    <dsp:sp modelId="{2C496ED8-34BA-446B-A757-575E943E1393}">
      <dsp:nvSpPr>
        <dsp:cNvPr id="0" name=""/>
        <dsp:cNvSpPr/>
      </dsp:nvSpPr>
      <dsp:spPr>
        <a:xfrm rot="8990746">
          <a:off x="4879973" y="4070729"/>
          <a:ext cx="338511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4974655" y="4136573"/>
        <a:ext cx="236958" cy="274051"/>
      </dsp:txXfrm>
    </dsp:sp>
    <dsp:sp modelId="{F1AD80BC-B99B-4359-8605-466B00B323F0}">
      <dsp:nvSpPr>
        <dsp:cNvPr id="0" name=""/>
        <dsp:cNvSpPr/>
      </dsp:nvSpPr>
      <dsp:spPr>
        <a:xfrm>
          <a:off x="3503036" y="4127577"/>
          <a:ext cx="1353343" cy="1353343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12,1</a:t>
          </a:r>
          <a:r>
            <a:rPr lang="it-IT" sz="2400" b="1" kern="1200"/>
            <a:t>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Entrate utenti </a:t>
          </a:r>
          <a:endParaRPr lang="it-IT" sz="2400" kern="1200" dirty="0"/>
        </a:p>
      </dsp:txBody>
      <dsp:txXfrm>
        <a:off x="3701228" y="4325769"/>
        <a:ext cx="956959" cy="956959"/>
      </dsp:txXfrm>
    </dsp:sp>
    <dsp:sp modelId="{7D381781-A3CD-46EC-9506-B6D7EB4114EE}">
      <dsp:nvSpPr>
        <dsp:cNvPr id="0" name=""/>
        <dsp:cNvSpPr/>
      </dsp:nvSpPr>
      <dsp:spPr>
        <a:xfrm rot="12590832">
          <a:off x="3194595" y="4098921"/>
          <a:ext cx="307794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 rot="10800000">
        <a:off x="3280809" y="4213250"/>
        <a:ext cx="215456" cy="274051"/>
      </dsp:txXfrm>
    </dsp:sp>
    <dsp:sp modelId="{132E2ED4-F659-4A69-9B49-F963014FC240}">
      <dsp:nvSpPr>
        <dsp:cNvPr id="0" name=""/>
        <dsp:cNvSpPr/>
      </dsp:nvSpPr>
      <dsp:spPr>
        <a:xfrm>
          <a:off x="1603655" y="3059858"/>
          <a:ext cx="1610749" cy="145675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10,9%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Fondi europei </a:t>
          </a:r>
          <a:r>
            <a:rPr lang="it-IT" sz="1600" kern="1200" dirty="0"/>
            <a:t>(</a:t>
          </a:r>
          <a:r>
            <a:rPr lang="it-IT" sz="1600" kern="1200" dirty="0" err="1"/>
            <a:t>Pnrr</a:t>
          </a:r>
          <a:r>
            <a:rPr lang="it-IT" sz="1600" kern="1200" dirty="0"/>
            <a:t> e altro)</a:t>
          </a:r>
          <a:endParaRPr lang="it-IT" sz="2000" kern="1200" dirty="0"/>
        </a:p>
      </dsp:txBody>
      <dsp:txXfrm>
        <a:off x="1839544" y="3273194"/>
        <a:ext cx="1138971" cy="1030080"/>
      </dsp:txXfrm>
    </dsp:sp>
    <dsp:sp modelId="{FF6CB2B5-5D37-426A-BD3B-16CB4A5B4298}">
      <dsp:nvSpPr>
        <dsp:cNvPr id="0" name=""/>
        <dsp:cNvSpPr/>
      </dsp:nvSpPr>
      <dsp:spPr>
        <a:xfrm rot="16200000">
          <a:off x="2295392" y="2623501"/>
          <a:ext cx="227277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2329484" y="2748944"/>
        <a:ext cx="159094" cy="274051"/>
      </dsp:txXfrm>
    </dsp:sp>
    <dsp:sp modelId="{8122B4A2-25C8-4BE0-AB8D-69E140244BDA}">
      <dsp:nvSpPr>
        <dsp:cNvPr id="0" name=""/>
        <dsp:cNvSpPr/>
      </dsp:nvSpPr>
      <dsp:spPr>
        <a:xfrm>
          <a:off x="1480866" y="881376"/>
          <a:ext cx="1856327" cy="1749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/>
            <a:t>6,5%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Fondi nazionali </a:t>
          </a:r>
          <a:r>
            <a:rPr lang="it-IT" sz="1600" kern="1200"/>
            <a:t>(Hcp e altri fondi)</a:t>
          </a:r>
          <a:endParaRPr lang="it-IT" sz="2000" kern="1200"/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 dirty="0"/>
        </a:p>
      </dsp:txBody>
      <dsp:txXfrm>
        <a:off x="1752719" y="1137607"/>
        <a:ext cx="1312621" cy="1237194"/>
      </dsp:txXfrm>
    </dsp:sp>
    <dsp:sp modelId="{98AA5543-941F-4735-A335-80452209FAB3}">
      <dsp:nvSpPr>
        <dsp:cNvPr id="0" name=""/>
        <dsp:cNvSpPr/>
      </dsp:nvSpPr>
      <dsp:spPr>
        <a:xfrm rot="19800000">
          <a:off x="3252337" y="989793"/>
          <a:ext cx="177194" cy="4567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900" kern="1200"/>
        </a:p>
      </dsp:txBody>
      <dsp:txXfrm>
        <a:off x="3255898" y="1094434"/>
        <a:ext cx="124036" cy="27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34575-8F21-4D09-AAA8-AE449176BA33}">
      <dsp:nvSpPr>
        <dsp:cNvPr id="0" name=""/>
        <dsp:cNvSpPr/>
      </dsp:nvSpPr>
      <dsp:spPr>
        <a:xfrm>
          <a:off x="0" y="0"/>
          <a:ext cx="8975324" cy="10399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solidFill>
                <a:srgbClr val="0070C0"/>
              </a:solidFill>
            </a:rPr>
            <a:t>Quando c’è un’analisi condivisa dei bisogni, quando i cittadini hanno voce</a:t>
          </a:r>
        </a:p>
      </dsp:txBody>
      <dsp:txXfrm>
        <a:off x="1899059" y="0"/>
        <a:ext cx="7076264" cy="1039948"/>
      </dsp:txXfrm>
    </dsp:sp>
    <dsp:sp modelId="{97A95C17-D347-4DC7-BD4B-7BC592BC8CEF}">
      <dsp:nvSpPr>
        <dsp:cNvPr id="0" name=""/>
        <dsp:cNvSpPr/>
      </dsp:nvSpPr>
      <dsp:spPr>
        <a:xfrm>
          <a:off x="103994" y="103994"/>
          <a:ext cx="1795064" cy="8319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607114-0EF2-4E50-889C-CDCB76AE4ABA}">
      <dsp:nvSpPr>
        <dsp:cNvPr id="0" name=""/>
        <dsp:cNvSpPr/>
      </dsp:nvSpPr>
      <dsp:spPr>
        <a:xfrm>
          <a:off x="0" y="1143943"/>
          <a:ext cx="8975324" cy="1039948"/>
        </a:xfrm>
        <a:prstGeom prst="roundRect">
          <a:avLst>
            <a:gd name="adj" fmla="val 10000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solidFill>
                <a:srgbClr val="0070C0"/>
              </a:solidFill>
            </a:rPr>
            <a:t>Quando c’è comunanza di intenti fra Pubblica Amministrazione ed Enti di Terzo settore partecipanti al percorso</a:t>
          </a:r>
        </a:p>
      </dsp:txBody>
      <dsp:txXfrm>
        <a:off x="1899059" y="1143943"/>
        <a:ext cx="7076264" cy="1039948"/>
      </dsp:txXfrm>
    </dsp:sp>
    <dsp:sp modelId="{4DEBD6A8-2A1F-4A8D-9541-93D6A2175A3F}">
      <dsp:nvSpPr>
        <dsp:cNvPr id="0" name=""/>
        <dsp:cNvSpPr/>
      </dsp:nvSpPr>
      <dsp:spPr>
        <a:xfrm>
          <a:off x="0" y="4566747"/>
          <a:ext cx="1795064" cy="8319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5A66B-6B9A-4B1C-BA78-06820F9D2C1C}">
      <dsp:nvSpPr>
        <dsp:cNvPr id="0" name=""/>
        <dsp:cNvSpPr/>
      </dsp:nvSpPr>
      <dsp:spPr>
        <a:xfrm>
          <a:off x="0" y="2287886"/>
          <a:ext cx="8975324" cy="1039948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solidFill>
                <a:srgbClr val="0070C0"/>
              </a:solidFill>
            </a:rPr>
            <a:t>Quando si recuperano risorse aggiuntive a beneficio dell’intervento che si progetta, dunque a beneficio dei cittadini</a:t>
          </a:r>
        </a:p>
      </dsp:txBody>
      <dsp:txXfrm>
        <a:off x="1899059" y="2287886"/>
        <a:ext cx="7076264" cy="1039948"/>
      </dsp:txXfrm>
    </dsp:sp>
    <dsp:sp modelId="{43784658-73F7-4172-97AC-A08FDCBAF77A}">
      <dsp:nvSpPr>
        <dsp:cNvPr id="0" name=""/>
        <dsp:cNvSpPr/>
      </dsp:nvSpPr>
      <dsp:spPr>
        <a:xfrm>
          <a:off x="76602" y="2325949"/>
          <a:ext cx="1849850" cy="9638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t="-59000" b="-5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314DA-D098-47D2-9A44-D44132D6CB56}">
      <dsp:nvSpPr>
        <dsp:cNvPr id="0" name=""/>
        <dsp:cNvSpPr/>
      </dsp:nvSpPr>
      <dsp:spPr>
        <a:xfrm>
          <a:off x="0" y="3431830"/>
          <a:ext cx="8975324" cy="1039948"/>
        </a:xfrm>
        <a:prstGeom prst="roundRect">
          <a:avLst>
            <a:gd name="adj" fmla="val 10000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 dirty="0">
              <a:solidFill>
                <a:srgbClr val="0070C0"/>
              </a:solidFill>
            </a:rPr>
            <a:t>Quando c’è collaborazione fra gli Enti di Terzo settore che partecipano alla co-progettazione</a:t>
          </a:r>
        </a:p>
      </dsp:txBody>
      <dsp:txXfrm>
        <a:off x="1899059" y="3431830"/>
        <a:ext cx="7076264" cy="1039948"/>
      </dsp:txXfrm>
    </dsp:sp>
    <dsp:sp modelId="{3D306283-F513-4CA0-BA69-3E7A8B8B6050}">
      <dsp:nvSpPr>
        <dsp:cNvPr id="0" name=""/>
        <dsp:cNvSpPr/>
      </dsp:nvSpPr>
      <dsp:spPr>
        <a:xfrm>
          <a:off x="103994" y="3535825"/>
          <a:ext cx="1795064" cy="8319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58000" b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C1A421-6862-4EDD-933A-62599ED00442}">
      <dsp:nvSpPr>
        <dsp:cNvPr id="0" name=""/>
        <dsp:cNvSpPr/>
      </dsp:nvSpPr>
      <dsp:spPr>
        <a:xfrm>
          <a:off x="1780435" y="4513605"/>
          <a:ext cx="7194888" cy="103994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 dirty="0"/>
            <a:t>Quando ciò che si produce è un valore aggiunto per il territorio, per i cittadini</a:t>
          </a:r>
        </a:p>
      </dsp:txBody>
      <dsp:txXfrm>
        <a:off x="3302778" y="4513605"/>
        <a:ext cx="5672545" cy="1039948"/>
      </dsp:txXfrm>
    </dsp:sp>
    <dsp:sp modelId="{A15AFBEF-8A06-4A43-B5D4-E2DF34B33E4C}">
      <dsp:nvSpPr>
        <dsp:cNvPr id="0" name=""/>
        <dsp:cNvSpPr/>
      </dsp:nvSpPr>
      <dsp:spPr>
        <a:xfrm>
          <a:off x="8830" y="1268853"/>
          <a:ext cx="1795064" cy="83195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C897D-F1AC-47A3-BDB9-EE63099B0993}">
      <dsp:nvSpPr>
        <dsp:cNvPr id="0" name=""/>
        <dsp:cNvSpPr/>
      </dsp:nvSpPr>
      <dsp:spPr>
        <a:xfrm>
          <a:off x="2789" y="252994"/>
          <a:ext cx="1677220" cy="3456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Cosa valutiamo</a:t>
          </a:r>
        </a:p>
      </dsp:txBody>
      <dsp:txXfrm>
        <a:off x="2789" y="252994"/>
        <a:ext cx="1677220" cy="345600"/>
      </dsp:txXfrm>
    </dsp:sp>
    <dsp:sp modelId="{501646BC-5F56-47EC-BD7E-DD420F31FD5D}">
      <dsp:nvSpPr>
        <dsp:cNvPr id="0" name=""/>
        <dsp:cNvSpPr/>
      </dsp:nvSpPr>
      <dsp:spPr>
        <a:xfrm>
          <a:off x="2789" y="598594"/>
          <a:ext cx="1677220" cy="41792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La portata innovativa dell’approccio del servizio ai cittadini (disabili e loro famiglie). In termini di: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it-IT" sz="1200" kern="1200" dirty="0"/>
            <a:t>Miglioramento della capacità di ascolto delle istanze delle persone con disabilità e delle loro famiglie,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it-IT" sz="1200" kern="1200" dirty="0"/>
            <a:t>Valorizzazione delle competenze e delle risorse delle persone disabili, 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Char char=""/>
          </a:pPr>
          <a:r>
            <a:rPr lang="it-IT" sz="1200" kern="1200" dirty="0"/>
            <a:t>Costruzioni di un ‘progetto di vita’ che comprenda tutte le dimensioni di vita della persona con disabilità. </a:t>
          </a:r>
        </a:p>
      </dsp:txBody>
      <dsp:txXfrm>
        <a:off x="2789" y="598594"/>
        <a:ext cx="1677220" cy="4179262"/>
      </dsp:txXfrm>
    </dsp:sp>
    <dsp:sp modelId="{54879DF0-695D-46F3-8007-3AB2530FFE01}">
      <dsp:nvSpPr>
        <dsp:cNvPr id="0" name=""/>
        <dsp:cNvSpPr/>
      </dsp:nvSpPr>
      <dsp:spPr>
        <a:xfrm>
          <a:off x="1914821" y="252994"/>
          <a:ext cx="1677220" cy="345600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Chi valuta</a:t>
          </a:r>
        </a:p>
      </dsp:txBody>
      <dsp:txXfrm>
        <a:off x="1914821" y="252994"/>
        <a:ext cx="1677220" cy="345600"/>
      </dsp:txXfrm>
    </dsp:sp>
    <dsp:sp modelId="{FF892C8F-D8F4-47BD-8553-4BD459FD4437}">
      <dsp:nvSpPr>
        <dsp:cNvPr id="0" name=""/>
        <dsp:cNvSpPr/>
      </dsp:nvSpPr>
      <dsp:spPr>
        <a:xfrm>
          <a:off x="1914821" y="598594"/>
          <a:ext cx="1677220" cy="4179262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/>
            <a:t>Famiglie e ragazzi/e disabili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Amministratori locali</a:t>
          </a:r>
        </a:p>
      </dsp:txBody>
      <dsp:txXfrm>
        <a:off x="1914821" y="598594"/>
        <a:ext cx="1677220" cy="4179262"/>
      </dsp:txXfrm>
    </dsp:sp>
    <dsp:sp modelId="{ADA05658-ABFA-4E9D-AF44-0430B20D1F40}">
      <dsp:nvSpPr>
        <dsp:cNvPr id="0" name=""/>
        <dsp:cNvSpPr/>
      </dsp:nvSpPr>
      <dsp:spPr>
        <a:xfrm>
          <a:off x="3826852" y="252994"/>
          <a:ext cx="1677220" cy="345600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Come valutiamo</a:t>
          </a:r>
        </a:p>
      </dsp:txBody>
      <dsp:txXfrm>
        <a:off x="3826852" y="252994"/>
        <a:ext cx="1677220" cy="345600"/>
      </dsp:txXfrm>
    </dsp:sp>
    <dsp:sp modelId="{45983595-59CB-481D-9ABA-2B623E901A6C}">
      <dsp:nvSpPr>
        <dsp:cNvPr id="0" name=""/>
        <dsp:cNvSpPr/>
      </dsp:nvSpPr>
      <dsp:spPr>
        <a:xfrm>
          <a:off x="3826852" y="598594"/>
          <a:ext cx="1677220" cy="4179262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/>
            <a:t>Questionari somministrati alle famiglie fruitrici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quesiti sui servizi fruiti, sui bisogni, sul gradimento dei servizi, sul dopo di noi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Il metodo -  per venire incontro alle necessità di tutte le famiglie si attuano due modalità di somministrazione del questionario: telefonicamente tramite ricercatrice Iress, compilazione in autonomia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/>
            <a:t>Focus group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200" kern="1200" dirty="0"/>
        </a:p>
      </dsp:txBody>
      <dsp:txXfrm>
        <a:off x="3826852" y="598594"/>
        <a:ext cx="1677220" cy="4179262"/>
      </dsp:txXfrm>
    </dsp:sp>
    <dsp:sp modelId="{3298CA9A-387A-45D0-A223-64079637BA2D}">
      <dsp:nvSpPr>
        <dsp:cNvPr id="0" name=""/>
        <dsp:cNvSpPr/>
      </dsp:nvSpPr>
      <dsp:spPr>
        <a:xfrm>
          <a:off x="5738884" y="252994"/>
          <a:ext cx="1677220" cy="34560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Stato dell’arte – ad oggi</a:t>
          </a:r>
        </a:p>
      </dsp:txBody>
      <dsp:txXfrm>
        <a:off x="5738884" y="252994"/>
        <a:ext cx="1677220" cy="345600"/>
      </dsp:txXfrm>
    </dsp:sp>
    <dsp:sp modelId="{E20B0DFA-6946-43D6-9F7F-02B188069426}">
      <dsp:nvSpPr>
        <dsp:cNvPr id="0" name=""/>
        <dsp:cNvSpPr/>
      </dsp:nvSpPr>
      <dsp:spPr>
        <a:xfrm>
          <a:off x="5738884" y="598594"/>
          <a:ext cx="1677220" cy="417926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/>
            <a:t>I servizi fin qui coinvolti: </a:t>
          </a:r>
          <a:r>
            <a:rPr lang="it-IT" sz="1200" kern="1200" dirty="0"/>
            <a:t>Centro Diurno Il Faro, Laboratorio Caprile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kern="1200" dirty="0"/>
            <a:t>I numeri ad oggi: una trentina le famiglie/i caregiver coinvolte/i (tra questi vi sono due avvocati in qualità di amministratori di sostegno di tre persone con disabilità). </a:t>
          </a:r>
        </a:p>
      </dsp:txBody>
      <dsp:txXfrm>
        <a:off x="5738884" y="598594"/>
        <a:ext cx="1677220" cy="41792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20.1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0 108,'0'-2,"0"-1,1 1,-1 0,1 0,-1 0,1 0,0 0,0 0,-1 0,1 0,1 0,-1 0,0 1,0-1,1 0,-1 1,1-1,-1 1,1-1,0 1,0 0,-1 0,1 0,0 0,0 0,0 0,0 0,0 1,0-1,5 0,7-1,0 0,0 0,25 2,-21 0,837-1,-390 3,9308-2,-9750-1,0-2,1-1,-1 0,29-11,-28 8,-1 1,2 1,43-4,-45 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13.5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1 103,'3547'0,"-3468"-2,0-3,0-3,77-20,-77 17,-61 9,0 0,1-1,-1-1,28-10,6-4,-30 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17.6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1 107,'0'-1,"1"0,0 0,-1 0,1 0,0 0,0 0,-1 0,1 0,0 0,0 1,0-1,0 0,0 1,0-1,0 1,0-1,0 1,0-1,1 1,-1 0,0-1,0 1,0 0,0 0,1 0,-1 0,0 0,3 1,2-2,139-10,165 9,-155 4,1112-1,-892-28,-12 0,953 27,-565 1,-562-14,-2-1,816 15,-976-1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19.7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28,'1'-1,"-1"0,1 1,0-1,-1 0,1 1,0-1,0 0,0 1,-1-1,1 1,0-1,0 1,0 0,0-1,0 1,0 0,0 0,0 0,0-1,0 1,0 0,2 1,2-2,90-10,0 5,99 6,-68 1,2360-2,-1186 2,-1279-1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22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1,'4976'0,"-4872"4,119 22,-94-9,-10-9,147-8,-101-3,2129 3,-2272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24.9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64,'952'0,"-923"-2,1-1,-1-2,48-12,-48 9,0 1,0 2,50-2,-1 3,-55-2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32.2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0 121,'3427'0,"-3354"-3,81-15,5 0,1145-46,110 60,-730 7,1855-3,-2376-10,-121 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2:24.9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2:17:44.1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1,'202'8,"324"54,129 29,2-44,221-42,249 7,-23 15,492-15,-974-15,1870 3,-2455-2,56-10,-52 6,-17 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5:38.26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0 102 24575,'1'-1'0,"-1"0"0,1 0 0,-1 0 0,1 0 0,-1 0 0,1 0 0,-1 0 0,1 0 0,0 0 0,-1 0 0,1 0 0,0 1 0,0-1 0,0 0 0,0 1 0,0-1 0,0 0 0,0 1 0,0-1 0,0 1 0,0 0 0,0-1 0,0 1 0,0 0 0,0-1 0,0 1 0,0 0 0,2 0 0,40-5 0,-30 5 0,124-23 0,-89 13 0,0 2 0,84-2 0,-88 8 0,58-8 0,36-3 0,-1 11 0,240 6 0,-262 8 0,52 1 0,-101-10 0,0 2 0,126 26 0,179 24 0,42-48 0,-234-10 0,1306 3 0,-1407-1-455,-1-4 0,88-16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5:46.41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26 24575,'660'0'0,"-618"-2"0,51-9 0,-51 5 0,46 0 0,1764 5 90,-861 3-1545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24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1 120,'344'-2,"381"-53,-477 35,-182 16,53-6,43-2,1346 9,-769 6,-604-2,151-3,-202-13,-78 14,-10 3,-10 3,-3-2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5:54.65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1 26 24575,'3396'0'0,"-3225"-13"0,1 0 0,-33 14-1365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5:57.300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0 150 24575,'102'-10'0,"-23"1"0,334 2 0,99-6 0,93 1 0,-373 14 0,-173-1 0,-20 0 0,1-1 0,0-1 0,-1-3 0,0-1 0,39-11 0,-43 7 0,-1 2 0,1 1 0,57-2 0,110 10 0,-71 1 0,494-3 0,-585-2 0,-1-2 0,64-15 0,-55 9 0,49-3 0,154 10 12,-148 4-1389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6:08.525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54 1 24575,'-1'1'0,"0"-1"0,-1 1 0,1 1 0,0-1 0,0 0 0,0 0 0,-1 0 0,1 1 0,1-1 0,-1 0 0,0 1 0,0-1 0,0 1 0,1-1 0,-1 1 0,1-1 0,-1 1 0,1-1 0,-1 3 0,0 1 0,-8 22 0,2 0 0,2 1 0,0 0 0,-1 37 0,5 119 0,2-103 0,1 1022 0,-2-1096-107,0-4 2,0-1 0,0 0 0,0 0 0,0 0 1,0 1-1,0-1 0,-1 0 0,1 0 0,-1 0 1,0 0-1,-1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7T11:06:09.589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0 0 24575,'0'1254'-1365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28.1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1 239,'0'-2,"1"-1,-1 1,1 0,-1 0,1 0,0-1,0 1,0 0,0 0,0 0,0 1,1-1,-1 0,1 0,-1 1,1-1,0 1,-1-1,1 1,0 0,0-1,0 1,0 0,4-1,58-18,-50 17,106-23,167-15,127 14,-164 13,-178 10,30-2,105-21,-95 12,0 5,220 9,-144 4,-136-2,0 3,0 1,0 3,-1 2,0 3,-1 1,0 3,-2 2,84 45,-132-64,37 25,-36-24,0-1,-1 1,1-1,-1 1,0-1,1 1,-1 0,1-1,-1 1,0-1,1 1,-1 0,0-1,0 1,1 0,-1 0,0-1,0 1,0 0,0-1,0 2,-1-1,1 0,-1 0,1-1,-1 1,0 0,0 0,1-1,-1 1,0-1,0 1,0-1,0 1,1-1,-1 1,0-1,0 0,0 1,0-1,0 0,0 0,-1 0,-37 6,0-3,0-1,-61-4,25-1,-1205 1,1237 4,-62 11,29-2,-336 15,304-28,-136 4,226 0,0 2,1-1,-34 13,29-7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45.0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51,'1143'0,"-1120"2,-1 0,1 2,-1 0,31 11,-28-8,0-1,0-1,31 3,309-6,-179-4,-105-2,110-19,57-3,634 24,-432 4,746-2,-1145 3,50 8,-51-5,56 1,219-5,307-6,-429-8,106-1,-35-8,-215 14,44-12,-81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49.6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82,'2113'0,"-2059"3,-1 2,88 21,6 1,244-6,-73-9,124-3,-75-6,-143 21,-64-10,27 0,1137-13,-632-3,-332 16,-13-1,2164-14,-2437-3,1-3,91-21,-79 11,89-4,397 17,-302 7,-100-1,184-5,-329 0,0-1,44-14,-44 11,0 0,46-4,85 8,-85 3,74-9,23-5,214 11,-198 5,-164-4,1 0,35-8,-34 5,47-4,-18 4,1-3,-1-1,70-24,-79 21,7-2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0:51.7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0,'770'16,"-425"-6,-7 2,250 2,954-14,-1344 12,-42 0,85 3,-106-5,172-7,-270-7,-3-2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01.0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0 106,'983'0,"-959"-1,-1-1,28-7,28-2,506 6,-316 8,921-3,-1117-4,109-19,30-1,-52 10,61-2,-134 17,-64-1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03.2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47,'195'2,"207"-4,-277-12,-79 8,50-1,-65 7,26 0,0-2,61-11,-93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30T11:31:10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0,'4'5,"7"5,18 2,14-2,8-2,4 1,2 0,-4-2,-7-2,-7-2,-5-1,-4-2,-3 0,-2 0,0 0,0-1,-4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476BD8FA-781B-454F-A955-0D0C4806B86E}" type="datetimeFigureOut">
              <a:rPr lang="it-IT" smtClean="0"/>
              <a:t>09/02/2024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BA6EAFB-9445-437E-982E-627AB7A1EC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07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7998F-BFA1-EDFB-CB7A-C0D2339F7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B24FFD-CCF3-7EEA-2B34-DA780A30D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4F53C8-8FC3-7FA8-0578-70BED0A8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67DD-9032-427A-B509-871D8F0D8FFE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A3787F-2025-0ECD-FBD3-ABFDBF67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AFB414-B466-A7A9-7EF2-7D68A4BF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41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1D71C5-7D65-5463-7AD6-E279A5A8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635033-4763-FD98-DBA8-7996882A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20D8DE-36CC-C2EF-DAC3-9399E241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334F-1339-41C5-B92F-ABB5C8BB9381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32707D-E635-544D-E8D2-BECEF176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52AD0F-E75B-11E0-94CE-E0F8B75C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08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268C922-4903-6E7F-2189-E3DFE6528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E07E63-9462-FC36-82FB-BDA79C1FE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F1FA9-30E4-B5CB-2A86-D57DCE74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409C3-01EA-46E0-8B23-173C66479321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F5B97C-7949-7968-1F7F-611E247E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77F686-F9F2-FA59-8293-E4C6CD48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81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638D1-E2A4-4743-8A17-F6B2AE625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B651FF-32FA-4414-BB91-42866045A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3EBE3A-3412-461E-8541-441F6F88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5B37-33A4-447A-A820-427306573FD9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570B8B-619C-421A-BD76-180D41A4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2B298-9292-4A7A-81F4-BA01334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66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C8F156-354F-45D0-A474-50D537B23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EA2B02-131B-4BAF-BFA8-C8D3AFEF2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79F830-1A94-4F50-80A8-EA015725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79CC-B880-4D4D-A7BD-A041D7BED41C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0E6FAD-41F6-49CA-A295-6F36CC3E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C63038-1F66-42AE-B5DD-201833C5E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108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1C814-5AB5-4CD4-8ED8-2EE24A4D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672729-BA2F-4DC2-9BA2-203465E52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E16CB-DDE4-4C74-85F4-644BA19C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EA8B-CE40-44AD-8BC4-41233E4A68F0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A9AC2D-8EB4-48AB-AA35-C7DA162D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6EF6A-5F23-4FDD-BAAD-E061F262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09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87FB2-6F8C-4E14-986C-5FC3B7AF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7C6276-F2E2-46F7-9B9E-8E34E141B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6B12A2-CC37-4C93-97AE-45195B444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8F25B6-3A43-4922-920B-EFD7ACF4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2A20-B5BA-4CB7-909E-22C9BE5B23A1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8A74A8-BF5D-4016-BCA4-64015799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B0D45A-2129-491B-AD92-BBAA53A0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07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F670A-7BD1-463F-9BAF-6B5B0915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210E96-630B-4481-A286-9AF2716DF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EF1C18-B111-4FB9-9C24-C02C69F8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740B0E-B872-4F7F-A44A-A1D7995E8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BEC4AC6-E83C-4AAC-9B51-842A9C815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DC09484-6803-4D96-AF14-8D724DFE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63B9-D62C-4BC2-B4E3-86209986FEF7}" type="datetime1">
              <a:rPr lang="it-IT" smtClean="0"/>
              <a:t>09/02/2024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1124A74-C683-4511-9F52-9C66C923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69480E3-DE55-4699-984E-4953FF2C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125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42129-8530-4970-8241-343BE04B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6E8984-A852-460E-8DC1-97617303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A661-4DEE-4EBB-9DAF-CF9D3A09CB79}" type="datetime1">
              <a:rPr lang="it-IT" smtClean="0"/>
              <a:t>09/02/2024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BABF13-A065-4228-9DBC-B6781233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99D4F0-6FC6-4AB1-96B2-CFC51A26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014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5F699B-BF8D-497B-BD84-73F94B22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6E7C-17E5-4238-9B64-2968808426C7}" type="datetime1">
              <a:rPr lang="it-IT" smtClean="0"/>
              <a:t>09/02/2024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FE7040-6542-4903-A9AB-53F3C4324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1564DC-8BCB-4C34-B64C-25ADDAB5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732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D3649-084A-440B-979E-CF3D53F15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064C68-B7C4-4DF7-8180-7269950DC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BC019F2-3DDF-4BB7-A371-12FE84592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9DB029-2A8F-4F43-AB1A-C6F6D94D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2E84-3574-47EB-B463-15AC5DA60501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5F2C0B-468B-4A6D-8DF7-8F2FB702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35B0FD-013F-477E-96B1-BD8497F2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67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8D9960-E581-5CF6-AE34-115E44C7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65FC4F-0D32-505D-5C2D-1E3148E9B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97619B-1037-4166-DF26-EE7217B2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29B0E-D67D-4B47-8FC2-6C967FF4A8D4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C2DC16-ED6B-D919-38B2-B1B411C9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934D66-3E9D-B3D1-7C1F-A85EA4C2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570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AE84AA-7016-4F61-8DDE-04D3C164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652DBC-CE0E-4C58-B766-B3260645D4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376DC6-ADA2-460C-A752-48A177EE1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09C625-10AE-470C-9E23-F903F90D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9C94-3C37-4DAA-8226-A2367C5AF7CF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42B2F3-EEE4-4396-BA69-E301CDFF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CD9DF2-13D4-4A5D-841C-E53A5BBA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691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F5E8B1-7F7D-4731-B592-BBEB1562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419982-EE91-4055-B763-B1EA3E165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1EF080-421E-46B3-8A96-2CC3CC64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E430-E3F7-4A80-BCF5-FE4308554D05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07079A-DF63-4030-9AE1-97C378E4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ECE1E2-D223-4CAF-97B2-7D10C28F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248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F15DA1A-0AE9-4A45-9EFD-0685417F2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6CEB6D-A358-4E7D-99A0-F5D8D8462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FC9C7B-A732-46D8-A761-72653310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517F-9358-42FD-9745-1DBA9592F45A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1A4A72-F69F-4E12-87A5-63E419FB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5228C3-4D65-47DF-B684-6AC46ACE5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6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1BE9F6-7FD2-11DA-E486-8F490A88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52E9A7-F89C-3CED-9806-BA9B5231A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A880DB-2DE4-A96D-434A-C5950078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46E7-2E5D-47F0-9FE5-08A94EB85B99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FD07DA-4D41-06D5-82DA-CE16AD56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72433B-F5EF-E080-2B86-052E1BA5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9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DEDCF-2A44-704D-B756-77652483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905D5B-AD60-7647-705F-70F9400CC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8A7FC6-9B1E-AB63-95E6-4D3078567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E254BE-144E-B75C-2DD9-3AFAE01A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EF76C-C718-4E68-9850-E85ED5152077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F62E9A-A26A-F836-6142-7DE63B2D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488A89-14DE-EC6F-743D-802A94FF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17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20E83D-BF62-FE9E-55B9-3220ECC7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ED69C7D-F7DA-FBC4-DB20-95BADBBD9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AD848F-18D7-0C40-E5AE-A6813ADA3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BEFE3F-D50D-AC04-9572-19A37C399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37778A4-E786-CAB3-3DB5-ACC6254B43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276BA7-4413-60A3-991D-933F0FFA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D647-2C19-4D2D-BEB6-D09EDB1ED0F5}" type="datetime1">
              <a:rPr lang="it-IT" smtClean="0"/>
              <a:t>09/02/2024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AA0A28-0455-C5C5-BE56-E4E7A000C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C6CA960-6732-C66E-B8B6-C86B24D2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7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83EFC-CE80-2381-60DE-B92267D4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48D84A-EC2A-C83B-71C1-3932BF77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2E3A-94CD-444F-B58E-C4EB2FA65E2F}" type="datetime1">
              <a:rPr lang="it-IT" smtClean="0"/>
              <a:t>09/02/2024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BDDC2F-B3CC-FC80-EF3B-2226DE63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8AC9729-1CA5-A3E3-8F69-C4D7934A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08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058BFD9-CF72-ED0A-1B06-5E518FBB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587F4-9C8A-41B6-810C-1048664C7FBF}" type="datetime1">
              <a:rPr lang="it-IT" smtClean="0"/>
              <a:t>09/02/2024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5C8DAF-073A-3EDE-C586-4C8EA3B9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069073-D7C3-5735-2B91-1A31D21C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674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36130-FA53-8CE9-058A-87F31B4D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2CCB7D-E743-E08E-510C-3CAAF82F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D131B8-B7C6-3CC1-A7E2-A413699BF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0DF2C-7844-BAFD-FA72-B21469B2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E37A-93E8-450A-B505-3E8B62975A53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A52646-C95C-99E2-4B91-0F48B102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3DCEFD-BF49-D06B-63BA-ED1BBFA4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49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B3E824-EC41-5CD9-22A0-94D6192E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17FD3E-C2BE-62EA-EDB1-169DA2BA8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DFFBFC-68BB-3448-E533-B640CF515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F3C3FA-6292-2D18-C586-ACF32DF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19C9D-2D59-4A8E-BDE3-C1EF6E0F400D}" type="datetime1">
              <a:rPr lang="it-IT" smtClean="0"/>
              <a:t>09/02/2024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0EA80B-F76A-61B3-CBF1-3768722A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25A4C8-0D73-7713-AEEA-3F56509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71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ECEA13-E528-BA7C-BDA2-59AEEEE0F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04DBA3-5409-BF60-55FD-639B962B7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5DD22-4606-21A5-46C1-60B8201C2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C9B51-4E4C-4187-BA75-03FD8F16C294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EA7396-6252-1DBE-DE4B-7DAD7A694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093AF2-4120-D1C6-CF53-EEA8A5AAA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E4428-078E-4894-BB4F-B3AE3C22A6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89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EAA43F-7A2E-46DC-B3D8-B4B7A854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80127C-CB26-4204-B838-16CC74B29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B5F798-C691-49B4-ABB0-800113E6EB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A8D1-DB72-44D0-9DBF-AB6B91D02147}" type="datetime1">
              <a:rPr lang="it-IT" smtClean="0"/>
              <a:t>09/02/2024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0E39D5-4CF8-48FF-BB6E-B43889A5A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813DDE-5052-4C92-88B1-E7C39F904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BAF5D-4A76-462F-BDD5-621B8B8DA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60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customXml" Target="../ink/ink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0.png"/><Relationship Id="rId4" Type="http://schemas.openxmlformats.org/officeDocument/2006/relationships/customXml" Target="../ink/ink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1.xml"/><Relationship Id="rId5" Type="http://schemas.openxmlformats.org/officeDocument/2006/relationships/image" Target="../media/image43.png"/><Relationship Id="rId4" Type="http://schemas.openxmlformats.org/officeDocument/2006/relationships/customXml" Target="../ink/ink2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3.xml"/><Relationship Id="rId5" Type="http://schemas.openxmlformats.org/officeDocument/2006/relationships/image" Target="../media/image48.png"/><Relationship Id="rId4" Type="http://schemas.openxmlformats.org/officeDocument/2006/relationships/customXml" Target="../ink/ink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2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3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34" Type="http://schemas.openxmlformats.org/officeDocument/2006/relationships/customXml" Target="../ink/ink15.xml"/><Relationship Id="rId7" Type="http://schemas.openxmlformats.org/officeDocument/2006/relationships/image" Target="../media/image9.png"/><Relationship Id="rId12" Type="http://schemas.openxmlformats.org/officeDocument/2006/relationships/customXml" Target="../ink/ink4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image" Target="../media/image9.emf"/><Relationship Id="rId2" Type="http://schemas.openxmlformats.org/officeDocument/2006/relationships/image" Target="../media/image5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1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19.png"/><Relationship Id="rId30" Type="http://schemas.openxmlformats.org/officeDocument/2006/relationships/customXml" Target="../ink/ink13.xml"/><Relationship Id="rId35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0016B0-C0F6-44E4-99E7-8DCF0C271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082" y="5126016"/>
            <a:ext cx="10592174" cy="1000655"/>
          </a:xfrm>
        </p:spPr>
        <p:txBody>
          <a:bodyPr anchor="t">
            <a:noAutofit/>
          </a:bodyPr>
          <a:lstStyle/>
          <a:p>
            <a:pPr algn="l"/>
            <a:r>
              <a:rPr lang="it-IT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 e sviluppo: parole ‘in azione’</a:t>
            </a:r>
            <a:br>
              <a:rPr lang="it-IT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i="1" dirty="0">
                <a:solidFill>
                  <a:schemeClr val="tx2"/>
                </a:solidFill>
              </a:rPr>
              <a:t>Il ‘caso’ di Asp del Delta Ferrarese</a:t>
            </a:r>
            <a:br>
              <a:rPr lang="it-IT" sz="2800" b="1" i="1" dirty="0">
                <a:solidFill>
                  <a:schemeClr val="tx2"/>
                </a:solidFill>
              </a:rPr>
            </a:br>
            <a:br>
              <a:rPr lang="it-IT" sz="2800" dirty="0">
                <a:solidFill>
                  <a:schemeClr val="tx2"/>
                </a:solidFill>
              </a:rPr>
            </a:br>
            <a:r>
              <a:rPr lang="it-IT" sz="2000" i="1" dirty="0">
                <a:solidFill>
                  <a:schemeClr val="tx2"/>
                </a:solidFill>
              </a:rPr>
              <a:t>Marisa Anconelli – Iress Bologna</a:t>
            </a:r>
            <a:endParaRPr lang="it-IT" sz="2800" i="1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B65CB9F-D2CC-4D64-B85B-D2007BE49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0" b="9550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0BAE1AE1-6500-4351-83DA-233832BD4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580785"/>
            <a:ext cx="9416898" cy="484374"/>
          </a:xfrm>
        </p:spPr>
        <p:txBody>
          <a:bodyPr anchor="b">
            <a:normAutofit/>
          </a:bodyPr>
          <a:lstStyle/>
          <a:p>
            <a:pPr algn="l"/>
            <a:r>
              <a:rPr lang="it-IT" sz="2000" i="1" dirty="0">
                <a:solidFill>
                  <a:schemeClr val="tx2"/>
                </a:solidFill>
              </a:rPr>
              <a:t>10 febbraio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C351B3-E716-41E7-ADEC-BB308AA0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54BAF5D-4A76-462F-BDD5-621B8B8DAD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AD1F64-EB6B-4EEE-9D56-D520AC094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632" y="6106831"/>
            <a:ext cx="1892368" cy="7511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6E8ABD-B792-41B6-ABD2-8FB61C355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662" y="6134765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97E12CB-DE71-0CCA-20B3-3FB5CBC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Innovazione e…</a:t>
            </a:r>
            <a:r>
              <a:rPr lang="en-US" sz="4400" b="1" dirty="0" err="1">
                <a:solidFill>
                  <a:srgbClr val="FFFFFF"/>
                </a:solidFill>
              </a:rPr>
              <a:t>investimento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0E9277-1A15-B148-40F5-1C72C9E64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magine 1" descr="Immagine che contiene testo, cerchio, schermata, Carattere&#10;&#10;Descrizione generata automaticamente">
            <a:extLst>
              <a:ext uri="{FF2B5EF4-FFF2-40B4-BE49-F238E27FC236}">
                <a16:creationId xmlns:a16="http://schemas.microsoft.com/office/drawing/2014/main" id="{B6A20272-ED06-A7F7-7906-B9EC20B9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46" y="1966293"/>
            <a:ext cx="9179706" cy="4452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401D39-F735-C0EE-A9A0-68ECF9E6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F6A0898-8635-0A09-D7E9-FFDE7F4A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10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C38F07F-588B-06F3-FD0D-509D405655E8}"/>
                  </a:ext>
                </a:extLst>
              </p14:cNvPr>
              <p14:cNvContentPartPr/>
              <p14:nvPr/>
            </p14:nvContentPartPr>
            <p14:xfrm>
              <a:off x="5317490" y="5964400"/>
              <a:ext cx="1662840" cy="4680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C38F07F-588B-06F3-FD0D-509D405655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54490" y="5901400"/>
                <a:ext cx="1788480" cy="17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932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620BFC-B3F0-14DA-3C8C-8B223B1C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49"/>
            <a:ext cx="10117810" cy="1150470"/>
          </a:xfrm>
        </p:spPr>
        <p:txBody>
          <a:bodyPr anchor="b">
            <a:normAutofit/>
          </a:bodyPr>
          <a:lstStyle/>
          <a:p>
            <a:r>
              <a:rPr lang="it-IT" sz="3700" dirty="0"/>
              <a:t>A proposito di </a:t>
            </a:r>
            <a:r>
              <a:rPr lang="it-IT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</a:t>
            </a:r>
            <a:r>
              <a:rPr lang="it-IT" sz="3700" dirty="0"/>
              <a:t>: </a:t>
            </a:r>
            <a:br>
              <a:rPr lang="it-IT" sz="3700" dirty="0"/>
            </a:br>
            <a:r>
              <a:rPr lang="it-IT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‘welfare come investimento’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637CA9-C167-A870-A13C-9ABAB497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7" y="1296140"/>
            <a:ext cx="8620219" cy="4918229"/>
          </a:xfrm>
        </p:spPr>
        <p:txBody>
          <a:bodyPr anchor="t">
            <a:noAutofit/>
          </a:bodyPr>
          <a:lstStyle/>
          <a:p>
            <a:r>
              <a:rPr lang="it-IT" sz="2000" b="1" dirty="0">
                <a:latin typeface="+mj-lt"/>
              </a:rPr>
              <a:t>Gli esiti della ricerca del 2020 evidenziavano le peculiarità del territorio, AREA INTERNA. Alcune criticità: </a:t>
            </a:r>
            <a:r>
              <a:rPr lang="it-IT" sz="2000" dirty="0">
                <a:latin typeface="+mj-lt"/>
              </a:rPr>
              <a:t>declino demografico/spopolamento; povertà economica/educativa (bassi titoli di studio e abbandono scolastico); diffuso senso di isolamento</a:t>
            </a:r>
          </a:p>
          <a:p>
            <a:r>
              <a:rPr lang="it-IT" sz="2000" b="1" dirty="0">
                <a:solidFill>
                  <a:schemeClr val="accent1"/>
                </a:solidFill>
                <a:latin typeface="+mj-lt"/>
              </a:rPr>
              <a:t>Ma anche non poche risorse: agricoltura di precisione, </a:t>
            </a:r>
            <a:r>
              <a:rPr lang="it-IT" sz="2000" b="1" dirty="0" err="1">
                <a:solidFill>
                  <a:schemeClr val="accent1"/>
                </a:solidFill>
                <a:latin typeface="+mj-lt"/>
              </a:rPr>
              <a:t>piscicultura</a:t>
            </a:r>
            <a:r>
              <a:rPr lang="it-IT" sz="2000" b="1" dirty="0">
                <a:solidFill>
                  <a:schemeClr val="accent1"/>
                </a:solidFill>
                <a:latin typeface="+mj-lt"/>
              </a:rPr>
              <a:t> redditizia, turismo balneare ecoturismo, gestione idraulica di un complesso reticolo di canali, il Parco, patrimonio culturale 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Insomma: un territorio alla ricerca di ponti per aumentare l’attrattività </a:t>
            </a:r>
          </a:p>
          <a:p>
            <a:pPr marL="0" indent="0">
              <a:buNone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 territorio per cui Asp del Delta Ferrarese voleva/vuole essere uno snodo di rete importante</a:t>
            </a:r>
            <a:r>
              <a:rPr lang="it-IT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it-IT" sz="2000" dirty="0">
                <a:latin typeface="+mj-lt"/>
              </a:rPr>
              <a:t>Lo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sviluppo</a:t>
            </a:r>
            <a:r>
              <a:rPr lang="it-IT" sz="2000" dirty="0">
                <a:latin typeface="+mj-lt"/>
              </a:rPr>
              <a:t> ha bisogno di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investimenti</a:t>
            </a:r>
            <a:r>
              <a:rPr lang="it-IT" sz="2000" dirty="0">
                <a:latin typeface="+mj-lt"/>
              </a:rPr>
              <a:t>, cioè di “ampliamento della base produttiva” attraverso la creazione di: </a:t>
            </a:r>
            <a:r>
              <a:rPr lang="it-IT" sz="2000" b="1" dirty="0">
                <a:latin typeface="+mj-lt"/>
              </a:rPr>
              <a:t>capitale economico; capitale sociale  </a:t>
            </a:r>
            <a:r>
              <a:rPr lang="it-IT" sz="2000" dirty="0">
                <a:latin typeface="+mj-lt"/>
              </a:rPr>
              <a:t>(insieme di relazioni/legami che creano fiducia , reciprocità e collaborazioni, appartenenza); </a:t>
            </a:r>
            <a:r>
              <a:rPr lang="it-IT" sz="2000" b="1" dirty="0">
                <a:latin typeface="+mj-lt"/>
              </a:rPr>
              <a:t>capitale umano </a:t>
            </a:r>
            <a:r>
              <a:rPr lang="it-IT" sz="2000" dirty="0">
                <a:latin typeface="+mj-lt"/>
              </a:rPr>
              <a:t>( risorse umane, che richiedono scuola, cultura); </a:t>
            </a:r>
            <a:r>
              <a:rPr lang="it-IT" sz="2000" b="1" dirty="0">
                <a:latin typeface="+mj-lt"/>
              </a:rPr>
              <a:t>capitale naturale</a:t>
            </a:r>
          </a:p>
          <a:p>
            <a:pPr marL="0" indent="0">
              <a:buNone/>
            </a:pPr>
            <a:endParaRPr lang="it-IT" sz="1300" b="1" dirty="0">
              <a:latin typeface="+mj-lt"/>
            </a:endParaRPr>
          </a:p>
        </p:txBody>
      </p:sp>
      <p:pic>
        <p:nvPicPr>
          <p:cNvPr id="6" name="Immagine 5" descr="Immagine che contiene spazio, Universo, Spazio esterno, vortice&#10;&#10;Descrizione generata automaticamente">
            <a:extLst>
              <a:ext uri="{FF2B5EF4-FFF2-40B4-BE49-F238E27FC236}">
                <a16:creationId xmlns:a16="http://schemas.microsoft.com/office/drawing/2014/main" id="{55C96D41-2D5F-1FFB-4450-758F7DBAA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4" r="5690" b="1"/>
          <a:stretch/>
        </p:blipFill>
        <p:spPr>
          <a:xfrm>
            <a:off x="9210999" y="3429000"/>
            <a:ext cx="3022116" cy="2928576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A82D01-6B87-2E11-6F5F-CBFE1CFA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009DD08-1154-F0F2-B634-2D73EB93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11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A9F7CF-AA54-5A85-1D70-A5907672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936" y="115502"/>
            <a:ext cx="2305775" cy="3290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324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620BFC-B3F0-14DA-3C8C-8B223B1C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86" y="127559"/>
            <a:ext cx="11336729" cy="780676"/>
          </a:xfrm>
        </p:spPr>
        <p:txBody>
          <a:bodyPr anchor="b">
            <a:normAutofit/>
          </a:bodyPr>
          <a:lstStyle/>
          <a:p>
            <a:r>
              <a:rPr lang="it-IT" sz="3700" dirty="0"/>
              <a:t>A proposito di </a:t>
            </a:r>
            <a:r>
              <a:rPr lang="it-IT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</a:t>
            </a:r>
            <a:r>
              <a:rPr lang="it-IT" sz="3700" dirty="0">
                <a:solidFill>
                  <a:schemeClr val="accent1"/>
                </a:solidFill>
              </a:rPr>
              <a:t>: </a:t>
            </a:r>
            <a:r>
              <a:rPr lang="it-IT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it-IT" sz="3700" dirty="0">
                <a:solidFill>
                  <a:schemeClr val="accent1"/>
                </a:solidFill>
              </a:rPr>
              <a:t> e </a:t>
            </a:r>
            <a:r>
              <a:rPr lang="it-IT" sz="37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637CA9-C167-A870-A13C-9ABAB497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49" y="1154098"/>
            <a:ext cx="8025413" cy="4651898"/>
          </a:xfrm>
        </p:spPr>
        <p:txBody>
          <a:bodyPr anchor="t">
            <a:noAutofit/>
          </a:bodyPr>
          <a:lstStyle/>
          <a:p>
            <a:r>
              <a:rPr lang="it-IT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 ‘contratto di servizio’: </a:t>
            </a:r>
            <a:r>
              <a:rPr lang="it-IT" sz="2400" dirty="0">
                <a:latin typeface="+mj-lt"/>
              </a:rPr>
              <a:t>Asp gestisce il Servizio sociale professionale, dunque, </a:t>
            </a:r>
            <a:r>
              <a:rPr lang="it-IT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 occupa della presa in carico </a:t>
            </a:r>
            <a:r>
              <a:rPr lang="it-IT" sz="2400" dirty="0">
                <a:latin typeface="+mj-lt"/>
              </a:rPr>
              <a:t>(dato in controtendenza rispetto alle 36 Asp di livello regionale).</a:t>
            </a:r>
          </a:p>
          <a:p>
            <a:r>
              <a:rPr lang="it-IT" dirty="0">
                <a:latin typeface="+mj-lt"/>
              </a:rPr>
              <a:t>Questa scelta politica ha degli importanti impatti a livello organizzativo: è ‘onerosa’ da un lato (in termini di risorse da ingaggiare, formare, ecc.) </a:t>
            </a:r>
            <a:r>
              <a:rPr lang="it-IT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 consente la creazione di una ‘comunità professionale’ coesa, non frammentata – ad esempio, come avviene in altri sistemi di welfare locale. </a:t>
            </a:r>
          </a:p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Potenzialmente sono dunque più chiari ruoli e funzioni, e si può ‘crescere’ professionalmente, nel tempo, come gruppo/gruppi di lavoro</a:t>
            </a:r>
          </a:p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Anche e/o nonostante il turnover</a:t>
            </a:r>
          </a:p>
        </p:txBody>
      </p:sp>
      <p:pic>
        <p:nvPicPr>
          <p:cNvPr id="4" name="Immagine 3" descr="Immagine che contiene Cartoni animati, illustrazione, grafica, Elementi grafici&#10;&#10;Descrizione generata automaticamente">
            <a:extLst>
              <a:ext uri="{FF2B5EF4-FFF2-40B4-BE49-F238E27FC236}">
                <a16:creationId xmlns:a16="http://schemas.microsoft.com/office/drawing/2014/main" id="{184E74B6-438F-E954-7A9A-D4391831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5" r="10388" b="1"/>
          <a:stretch/>
        </p:blipFill>
        <p:spPr>
          <a:xfrm>
            <a:off x="8975324" y="1596556"/>
            <a:ext cx="3121708" cy="30250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F6E159-49FD-90F0-C2F3-1698FB4F7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EE9C2D-5723-81D5-0154-75D463DA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82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97E12CB-DE71-0CCA-20B3-3FB5CBC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9083479" cy="11592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Innovazione e…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sperimentazione</a:t>
            </a: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937B50-2B68-E340-8F5D-24FBD5DB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46" y="1966293"/>
            <a:ext cx="9179706" cy="445216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6254C66-F386-3CBF-CAF6-6A0A5E32F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2D6CA2-B3AC-FC81-27D4-B1FB63B4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13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C50D09F-6ABF-475D-6FF6-AF57A0F733E6}"/>
                  </a:ext>
                </a:extLst>
              </p14:cNvPr>
              <p14:cNvContentPartPr/>
              <p14:nvPr/>
            </p14:nvContentPartPr>
            <p14:xfrm>
              <a:off x="5441690" y="2742400"/>
              <a:ext cx="1356480" cy="97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C50D09F-6ABF-475D-6FF6-AF57A0F733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78690" y="2679400"/>
                <a:ext cx="1482120" cy="13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4896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620BFC-B3F0-14DA-3C8C-8B223B1C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 fontScale="90000"/>
          </a:bodyPr>
          <a:lstStyle/>
          <a:p>
            <a:r>
              <a:rPr lang="it-IT" sz="4000" dirty="0"/>
              <a:t>A proposito di </a:t>
            </a:r>
            <a:r>
              <a:rPr lang="it-IT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 e sperimentazione: la co-progettazione ai sensi dell’art. 55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637CA9-C167-A870-A13C-9ABAB497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percorsi di co-progettazione ai sensi dell’art. 55 del Codice del Terzo settore (</a:t>
            </a:r>
            <a:r>
              <a:rPr lang="it-IT" sz="2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d.l.vo</a:t>
            </a:r>
            <a:r>
              <a:rPr lang="it-IT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117/2017) sono stati 3: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+mj-lt"/>
              </a:rPr>
              <a:t>Vita indipendente (su finanziamento PNRR – 2022-2023): concluso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+mj-lt"/>
              </a:rPr>
              <a:t>Stazioni di posta/</a:t>
            </a:r>
            <a:r>
              <a:rPr lang="it-IT" sz="2000" dirty="0" err="1">
                <a:latin typeface="+mj-lt"/>
              </a:rPr>
              <a:t>Pris</a:t>
            </a:r>
            <a:r>
              <a:rPr lang="it-IT" sz="2000" dirty="0">
                <a:latin typeface="+mj-lt"/>
              </a:rPr>
              <a:t>/Housing temporaneo (su finanziamento PNRR – 2023: in fase conclusiva)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 dirty="0">
                <a:latin typeface="+mj-lt"/>
              </a:rPr>
              <a:t>Centri di aggregazioni giovanili (su finanziamento regionale – 2024 in fase conclusiva)</a:t>
            </a:r>
          </a:p>
          <a:p>
            <a:endParaRPr lang="it-IT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92A23B-73C2-BC3A-0757-87B693B95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r="8051" b="3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AF2EDC-F943-746B-5723-81A9823DB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A9127D-7BA2-16FC-91AC-FDFE099F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99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460427-07CC-D367-A507-A1DA298B3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067" y="1386218"/>
            <a:ext cx="6418555" cy="2635993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3000" dirty="0"/>
              <a:t>I percorsi di co-progettazione realizzati nel territorio del Delta ferrarese (distretto Sud est) su PNRR vita indipendente PCD e sul potenziamento del Centro Socio Occupazionale e PNRR Stazioni di posta-Housing sociale e </a:t>
            </a:r>
            <a:r>
              <a:rPr lang="it-IT" sz="3000" dirty="0" err="1"/>
              <a:t>Pris</a:t>
            </a:r>
            <a:r>
              <a:rPr lang="it-IT" sz="3000" dirty="0"/>
              <a:t>: </a:t>
            </a:r>
            <a: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quale valore aggiunto?</a:t>
            </a:r>
            <a:b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600" dirty="0"/>
              <a:t>Iress (a cura di) </a:t>
            </a:r>
            <a:r>
              <a:rPr lang="it-IT" sz="1600" i="1" dirty="0"/>
              <a:t>«L’evoluzione del rapporto Pubblico-Privato alla luce del Codice del Terzo settore», 2021</a:t>
            </a:r>
            <a:br>
              <a:rPr lang="it-IT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600" kern="1200" dirty="0" err="1">
                <a:solidFill>
                  <a:schemeClr val="tx1"/>
                </a:solidFill>
                <a:ea typeface="+mn-ea"/>
                <a:cs typeface="+mn-cs"/>
              </a:rPr>
              <a:t>Euricse</a:t>
            </a:r>
            <a:r>
              <a:rPr lang="it-IT" sz="1600" kern="1200" dirty="0">
                <a:solidFill>
                  <a:schemeClr val="tx1"/>
                </a:solidFill>
                <a:ea typeface="+mn-ea"/>
                <a:cs typeface="+mn-cs"/>
              </a:rPr>
              <a:t>, </a:t>
            </a:r>
            <a:r>
              <a:rPr lang="it-IT" sz="1600" kern="1200" dirty="0" err="1">
                <a:solidFill>
                  <a:schemeClr val="tx1"/>
                </a:solidFill>
                <a:ea typeface="+mn-ea"/>
                <a:cs typeface="+mn-cs"/>
              </a:rPr>
              <a:t>Research</a:t>
            </a:r>
            <a:r>
              <a:rPr lang="it-IT" sz="1600" kern="1200" dirty="0">
                <a:solidFill>
                  <a:schemeClr val="tx1"/>
                </a:solidFill>
                <a:ea typeface="+mn-ea"/>
                <a:cs typeface="+mn-cs"/>
              </a:rPr>
              <a:t> Report n. 025/2023, Luca Fazzi (coordinatore scientifico), G. Marocchi, M. Maturo, G. </a:t>
            </a:r>
            <a:r>
              <a:rPr lang="it-IT" sz="1600" kern="1200" dirty="0" err="1">
                <a:solidFill>
                  <a:schemeClr val="tx1"/>
                </a:solidFill>
                <a:ea typeface="+mn-ea"/>
                <a:cs typeface="+mn-cs"/>
              </a:rPr>
              <a:t>Pisan</a:t>
            </a:r>
            <a:r>
              <a:rPr lang="it-IT" sz="1600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it-IT" sz="1600" kern="1200" dirty="0">
                <a:solidFill>
                  <a:schemeClr val="tx1"/>
                </a:solidFill>
                <a:ea typeface="+mj-ea"/>
                <a:cs typeface="+mj-cs"/>
              </a:rPr>
              <a:t>«</a:t>
            </a:r>
            <a:r>
              <a:rPr lang="it-IT" sz="1600" i="1" kern="1200" dirty="0">
                <a:solidFill>
                  <a:schemeClr val="tx1"/>
                </a:solidFill>
                <a:ea typeface="+mj-ea"/>
                <a:cs typeface="+mj-cs"/>
              </a:rPr>
              <a:t>Il nuovo </a:t>
            </a:r>
            <a:r>
              <a:rPr lang="it-IT" sz="1600" i="1" dirty="0"/>
              <a:t>welfare</a:t>
            </a:r>
            <a:r>
              <a:rPr lang="it-IT" sz="1600" i="1" kern="1200" dirty="0">
                <a:solidFill>
                  <a:schemeClr val="tx1"/>
                </a:solidFill>
                <a:ea typeface="+mj-ea"/>
                <a:cs typeface="+mj-cs"/>
              </a:rPr>
              <a:t> collaborativo in Italia: co-programmazione e co-progettazione come strumenti di innovazione del welfare locale</a:t>
            </a:r>
            <a:r>
              <a:rPr lang="it-IT" sz="1600" kern="1200" dirty="0">
                <a:solidFill>
                  <a:schemeClr val="tx1"/>
                </a:solidFill>
                <a:ea typeface="+mj-ea"/>
                <a:cs typeface="+mj-cs"/>
              </a:rPr>
              <a:t>»</a:t>
            </a:r>
            <a:endParaRPr lang="it-IT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070F4D-FDE6-FF0C-AA8F-05129D35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07" y="1516842"/>
            <a:ext cx="5163022" cy="344631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AE4193-4569-5B53-CA74-C85036A1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8111B50-0F40-4DE0-99FD-80D45A91C4AD}" type="slidenum"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FCBC93-17B5-2D34-A070-736A03C7D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0385D46-0281-5A5D-3995-0E6D93E3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6" y="-2789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 un percorso di co-progettazione (ai sensi dell’art. 55 è ‘buona’)? </a:t>
            </a:r>
            <a:endParaRPr lang="it-IT" sz="1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F87041-77BD-866B-AE3B-4703C2E8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BAF5D-4A76-462F-BDD5-621B8B8DAD28}" type="slidenum">
              <a:rPr lang="it-IT" smtClean="0"/>
              <a:t>16</a:t>
            </a:fld>
            <a:endParaRPr lang="it-IT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B9F2778-A53A-7098-EF07-2246165E1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740143"/>
              </p:ext>
            </p:extLst>
          </p:nvPr>
        </p:nvGraphicFramePr>
        <p:xfrm>
          <a:off x="976544" y="1322774"/>
          <a:ext cx="8975324" cy="5619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1571DB1-994A-F2EF-29C7-C7158D776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97E12CB-DE71-0CCA-20B3-3FB5CBC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38" y="105244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Innovazione e…</a:t>
            </a:r>
            <a:r>
              <a:rPr lang="en-US" sz="4400" b="1" dirty="0" err="1">
                <a:solidFill>
                  <a:srgbClr val="FFFFFF"/>
                </a:solidFill>
              </a:rPr>
              <a:t>apprendimento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organizzativo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0E9277-1A15-B148-40F5-1C72C9E64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magine 1" descr="Immagine che contiene testo, cerchio, schermata, Carattere&#10;&#10;Descrizione generata automaticamente">
            <a:extLst>
              <a:ext uri="{FF2B5EF4-FFF2-40B4-BE49-F238E27FC236}">
                <a16:creationId xmlns:a16="http://schemas.microsoft.com/office/drawing/2014/main" id="{42E18C46-761F-1EFA-34ED-F9AB7BD8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46" y="1966293"/>
            <a:ext cx="9179706" cy="4452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4EE7E3-92E6-1C66-E8E6-96D3547D8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65F6D4-F97D-08C1-FC81-8A2B97B5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17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2FBEA4DF-1A15-B35A-FCD9-AF65B4E8BEF6}"/>
                  </a:ext>
                </a:extLst>
              </p14:cNvPr>
              <p14:cNvContentPartPr/>
              <p14:nvPr/>
            </p14:nvContentPartPr>
            <p14:xfrm>
              <a:off x="8495570" y="4447129"/>
              <a:ext cx="1396440" cy="9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2FBEA4DF-1A15-B35A-FCD9-AF65B4E8BE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32930" y="4384129"/>
                <a:ext cx="152208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C588C52-D352-8D2B-4DDC-9D9F9B3DA7FA}"/>
                  </a:ext>
                </a:extLst>
              </p14:cNvPr>
              <p14:cNvContentPartPr/>
              <p14:nvPr/>
            </p14:nvContentPartPr>
            <p14:xfrm>
              <a:off x="8380370" y="4136089"/>
              <a:ext cx="1480680" cy="540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C588C52-D352-8D2B-4DDC-9D9F9B3DA7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17370" y="4073449"/>
                <a:ext cx="1606320" cy="17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537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8620BFC-B3F0-14DA-3C8C-8B223B1C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" y="205837"/>
            <a:ext cx="8394102" cy="1163678"/>
          </a:xfrm>
        </p:spPr>
        <p:txBody>
          <a:bodyPr anchor="b">
            <a:normAutofit fontScale="90000"/>
          </a:bodyPr>
          <a:lstStyle/>
          <a:p>
            <a:r>
              <a:rPr lang="it-IT" sz="3100" dirty="0"/>
              <a:t>A proposito di </a:t>
            </a:r>
            <a:r>
              <a:rPr lang="it-IT" sz="31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 e apprendimento organizzativo: la valutazione di impatto sociale dei Servizi dell’area disabilità di Asp del Delta Ferrarese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B956A66-52F2-1B8C-1A8A-1FDA85A22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7" r="26554" b="-1"/>
          <a:stretch/>
        </p:blipFill>
        <p:spPr>
          <a:xfrm>
            <a:off x="8337977" y="1042481"/>
            <a:ext cx="3639378" cy="50717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F6E159-49FD-90F0-C2F3-1698FB4F7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BF035637-359C-1C6A-9102-364D39F5B3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852363"/>
              </p:ext>
            </p:extLst>
          </p:nvPr>
        </p:nvGraphicFramePr>
        <p:xfrm>
          <a:off x="8632" y="1455261"/>
          <a:ext cx="7418895" cy="5030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B734950-D3CC-C8B4-4A77-CC27DD80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985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29308D-9B38-F048-416E-DD64B67C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0" y="99699"/>
            <a:ext cx="7924080" cy="834271"/>
          </a:xfrm>
        </p:spPr>
        <p:txBody>
          <a:bodyPr anchor="b">
            <a:normAutofit fontScale="90000"/>
          </a:bodyPr>
          <a:lstStyle/>
          <a:p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Qualche commento sull’implementazione della valutazione ad oggi…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0CB74E-7C7F-3398-2B31-47ECBE87D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580" y="1208870"/>
            <a:ext cx="8156711" cy="4529322"/>
          </a:xfrm>
        </p:spPr>
        <p:txBody>
          <a:bodyPr>
            <a:normAutofit fontScale="92500"/>
          </a:bodyPr>
          <a:lstStyle/>
          <a:p>
            <a:r>
              <a:rPr lang="it-IT" sz="2400" dirty="0">
                <a:latin typeface="+mj-lt"/>
              </a:rPr>
              <a:t>Buona disponibilità delle persone contattate</a:t>
            </a:r>
          </a:p>
          <a:p>
            <a:r>
              <a:rPr lang="it-IT" sz="2400" dirty="0">
                <a:latin typeface="+mj-lt"/>
              </a:rPr>
              <a:t>Varietà delle situazioni intercettate: età dei caregiver (perlopiù persone sui 60-70 anni), ruolo del caregiver (genitori, sorelle, cognati), tipo di disabilità (sia fisica che cognitiva, quasi sempre media-grave non </a:t>
            </a:r>
            <a:r>
              <a:rPr lang="it-IT" sz="2400" dirty="0" err="1">
                <a:latin typeface="+mj-lt"/>
              </a:rPr>
              <a:t>autosuff</a:t>
            </a:r>
            <a:r>
              <a:rPr lang="it-IT" sz="2400" dirty="0">
                <a:latin typeface="+mj-lt"/>
              </a:rPr>
              <a:t>, un caso di disabilità acquisita)… Filo rosso: i caregiver svolgono questa funzione da molti anni…</a:t>
            </a:r>
          </a:p>
          <a:p>
            <a:r>
              <a:rPr lang="it-IT" sz="2400" dirty="0">
                <a:latin typeface="+mj-lt"/>
              </a:rPr>
              <a:t>Rapporto positivo con i servizi in termini di soddisfazione, ascolto delle esigenze. </a:t>
            </a:r>
          </a:p>
          <a:p>
            <a:r>
              <a:rPr lang="it-IT" sz="2400" dirty="0">
                <a:latin typeface="+mj-lt"/>
              </a:rPr>
              <a:t>I servizi servono: per la qualità della vita delle persone con disabilità, per acquisire qualche autonomie, per aiutare i caregiver</a:t>
            </a:r>
          </a:p>
          <a:p>
            <a:r>
              <a:rPr lang="it-IT" sz="2400" dirty="0">
                <a:latin typeface="+mj-lt"/>
              </a:rPr>
              <a:t>Dopo di Noi: serve che nei servizi se ne parli…</a:t>
            </a:r>
          </a:p>
          <a:p>
            <a:r>
              <a:rPr lang="it-IT" sz="2400" dirty="0">
                <a:latin typeface="+mj-lt"/>
              </a:rPr>
              <a:t>La socialità delle famiglie: per qualcuna una necessità per altre no</a:t>
            </a:r>
          </a:p>
          <a:p>
            <a:endParaRPr lang="it-IT" sz="1900" dirty="0"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2CB1E3-D318-D265-D6FF-9F3158DB0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02" r="2" b="9650"/>
          <a:stretch/>
        </p:blipFill>
        <p:spPr>
          <a:xfrm>
            <a:off x="8878294" y="516835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CB070A9-9190-5BF9-5E40-328B8A407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3" r="1166" b="-1"/>
          <a:stretch/>
        </p:blipFill>
        <p:spPr>
          <a:xfrm>
            <a:off x="8878294" y="3383860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172040-6176-67CB-5911-FB65A7C1C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00B2DCCC-E46B-6E8A-E73E-3763D8D5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68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0634624-EA68-751E-59F5-C4097388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83" y="0"/>
            <a:ext cx="5708341" cy="1168924"/>
          </a:xfrm>
        </p:spPr>
        <p:txBody>
          <a:bodyPr anchor="ctr">
            <a:normAutofit fontScale="90000"/>
          </a:bodyPr>
          <a:lstStyle/>
          <a:p>
            <a:r>
              <a:rPr lang="it-IT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suggestioni che vorrei proporre: come declinare l’innovazione? Perché innovare?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A34F4D-8C7C-FB9A-9DCB-23A5AB29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A5504BCE-3C13-388D-2576-DE06F3336E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312490"/>
              </p:ext>
            </p:extLst>
          </p:nvPr>
        </p:nvGraphicFramePr>
        <p:xfrm>
          <a:off x="532660" y="1355107"/>
          <a:ext cx="10809171" cy="5178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magine 12">
            <a:extLst>
              <a:ext uri="{FF2B5EF4-FFF2-40B4-BE49-F238E27FC236}">
                <a16:creationId xmlns:a16="http://schemas.microsoft.com/office/drawing/2014/main" id="{D3DCFB5C-79B8-A2A0-7B4B-9E2657689B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30" b="9550"/>
          <a:stretch/>
        </p:blipFill>
        <p:spPr>
          <a:xfrm>
            <a:off x="-1" y="10"/>
            <a:ext cx="4456749" cy="1535827"/>
          </a:xfrm>
          <a:prstGeom prst="rect">
            <a:avLst/>
          </a:prstGeom>
        </p:spPr>
      </p:pic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8D40D9D4-54DA-204B-191C-54693D46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630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97E12CB-DE71-0CCA-20B3-3FB5CBC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Innovazione e…</a:t>
            </a:r>
            <a:r>
              <a:rPr lang="en-US" sz="4400" b="1" dirty="0" err="1">
                <a:solidFill>
                  <a:srgbClr val="FFFFFF"/>
                </a:solidFill>
              </a:rPr>
              <a:t>cura</a:t>
            </a:r>
            <a:r>
              <a:rPr lang="en-US" sz="4400" b="1" dirty="0">
                <a:solidFill>
                  <a:srgbClr val="FFFFFF"/>
                </a:solidFill>
              </a:rPr>
              <a:t> della </a:t>
            </a:r>
            <a:r>
              <a:rPr lang="en-US" sz="4400" b="1" dirty="0" err="1">
                <a:solidFill>
                  <a:srgbClr val="FFFFFF"/>
                </a:solidFill>
              </a:rPr>
              <a:t>comunità</a:t>
            </a:r>
            <a:r>
              <a:rPr lang="en-US" sz="4400" b="1" dirty="0">
                <a:solidFill>
                  <a:srgbClr val="FFFFFF"/>
                </a:solidFill>
              </a:rPr>
              <a:t> </a:t>
            </a:r>
            <a:r>
              <a:rPr lang="en-US" sz="4400" b="1" dirty="0" err="1">
                <a:solidFill>
                  <a:srgbClr val="FFFFFF"/>
                </a:solidFill>
              </a:rPr>
              <a:t>professionale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0E9277-1A15-B148-40F5-1C72C9E64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Immagine 1" descr="Immagine che contiene testo, cerchio, schermata, Carattere&#10;&#10;Descrizione generata automaticamente">
            <a:extLst>
              <a:ext uri="{FF2B5EF4-FFF2-40B4-BE49-F238E27FC236}">
                <a16:creationId xmlns:a16="http://schemas.microsoft.com/office/drawing/2014/main" id="{B30E67C1-EE34-3029-2458-FFD822619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46" y="1966293"/>
            <a:ext cx="9179706" cy="4452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BE13F8-1DBB-E85F-9085-EB847271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582134-1A2B-1199-BC58-EC371F5E4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20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77C27405-7B1D-76EF-5A9C-C1A294EEA4AF}"/>
                  </a:ext>
                </a:extLst>
              </p14:cNvPr>
              <p14:cNvContentPartPr/>
              <p14:nvPr/>
            </p14:nvContentPartPr>
            <p14:xfrm>
              <a:off x="1906850" y="3879280"/>
              <a:ext cx="19800" cy="581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77C27405-7B1D-76EF-5A9C-C1A294EEA4A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3850" y="3816640"/>
                <a:ext cx="14544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EB41B1DD-878C-04CA-B82D-E2867E5C3DBA}"/>
                  </a:ext>
                </a:extLst>
              </p14:cNvPr>
              <p14:cNvContentPartPr/>
              <p14:nvPr/>
            </p14:nvContentPartPr>
            <p14:xfrm>
              <a:off x="1704170" y="3896920"/>
              <a:ext cx="360" cy="4514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EB41B1DD-878C-04CA-B82D-E2867E5C3DB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1170" y="3833920"/>
                <a:ext cx="126000" cy="57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31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959D34E-5738-D36C-A542-4065D1C2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52321" cy="1642969"/>
          </a:xfrm>
        </p:spPr>
        <p:txBody>
          <a:bodyPr anchor="b">
            <a:normAutofit/>
          </a:bodyPr>
          <a:lstStyle/>
          <a:p>
            <a:r>
              <a:rPr lang="it-IT" sz="2800" b="1" dirty="0"/>
              <a:t>A proposito di </a:t>
            </a:r>
            <a:r>
              <a:rPr lang="it-IT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‘cura della comunità professionale’</a:t>
            </a:r>
            <a:br>
              <a:rPr lang="it-IT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dirty="0"/>
              <a:t>Il Distretto Sud Est è uno dei primi ad avviare le attività di </a:t>
            </a:r>
            <a:r>
              <a:rPr lang="it-IT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Supervisione</a:t>
            </a:r>
            <a:r>
              <a:rPr lang="it-IT" sz="2800" b="1" dirty="0"/>
              <a:t> con finanziamenti PNRR (avviso uscito a fine 2022)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E26F1F2-79F4-5DED-8D84-88502F2E1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4" y="2418408"/>
            <a:ext cx="10457895" cy="3522569"/>
          </a:xfrm>
        </p:spPr>
        <p:txBody>
          <a:bodyPr anchor="t">
            <a:normAutofit/>
          </a:bodyPr>
          <a:lstStyle/>
          <a:p>
            <a:r>
              <a:rPr lang="it-IT" sz="3200" b="1" dirty="0">
                <a:solidFill>
                  <a:srgbClr val="0070C0"/>
                </a:solidFill>
                <a:latin typeface="+mj-lt"/>
              </a:rPr>
              <a:t>A maggio 2023 </a:t>
            </a:r>
            <a:r>
              <a:rPr lang="it-IT" sz="2000" dirty="0">
                <a:latin typeface="+mj-lt"/>
              </a:rPr>
              <a:t>si sono avviati operativamente gli incontri di supervisione per assistenti sociali e operatrici/ori sociali nelle sue declinazioni: </a:t>
            </a:r>
            <a:r>
              <a:rPr lang="it-IT" sz="2000" dirty="0" err="1">
                <a:latin typeface="+mj-lt"/>
              </a:rPr>
              <a:t>monoprofessionale</a:t>
            </a:r>
            <a:r>
              <a:rPr lang="it-IT" sz="2000" dirty="0">
                <a:latin typeface="+mj-lt"/>
              </a:rPr>
              <a:t> (individuale e di gruppo) per le sole assistenti sociali ed </a:t>
            </a:r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organizzativa (per le équipe  multiprofessionali)</a:t>
            </a:r>
          </a:p>
          <a:p>
            <a:r>
              <a:rPr lang="it-IT" sz="2000" dirty="0">
                <a:latin typeface="+mj-lt"/>
              </a:rPr>
              <a:t>Fra le tante definizioni: </a:t>
            </a:r>
            <a:r>
              <a:rPr lang="it-IT" sz="2000" i="1" dirty="0">
                <a:latin typeface="+mj-lt"/>
              </a:rPr>
              <a:t>«la supervisione: uno spazio privilegiato del pensare, in opposizione alla </a:t>
            </a:r>
            <a:r>
              <a:rPr lang="it-IT" sz="2000" i="1" dirty="0" err="1">
                <a:latin typeface="+mj-lt"/>
              </a:rPr>
              <a:t>convulsività</a:t>
            </a:r>
            <a:r>
              <a:rPr lang="it-IT" sz="2000" i="1" dirty="0">
                <a:latin typeface="+mj-lt"/>
              </a:rPr>
              <a:t> del fare, in un’interazione tra un esperto della stessa professione, riconosciuto come competente, e uno o più operatori in situazione di lavoro e concorre allo sviluppo e/o consolidamento dell’identità professionale» (Fiorentino Busnelli, 1992); </a:t>
            </a:r>
            <a:r>
              <a:rPr lang="it-IT" sz="2000" dirty="0">
                <a:latin typeface="+mj-lt"/>
              </a:rPr>
              <a:t>E. Allegri «Supervisione e servizio sociale», Carocci, 2023</a:t>
            </a:r>
            <a:endParaRPr lang="it-IT" sz="2000" i="1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5F8522-5CF6-0B74-EA3A-7B2599BA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501" y="228150"/>
            <a:ext cx="2961144" cy="23174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5EC7BD-A9B3-4508-7F8F-45AEC8E0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453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29308D-9B38-F048-416E-DD64B67C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0" y="99699"/>
            <a:ext cx="7924080" cy="834271"/>
          </a:xfrm>
        </p:spPr>
        <p:txBody>
          <a:bodyPr anchor="b">
            <a:normAutofit fontScale="90000"/>
          </a:bodyPr>
          <a:lstStyle/>
          <a:p>
            <a:r>
              <a:rPr lang="it-IT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Qualche commento sull’implementazione della supervisione ad oggi (159 ore di supervisione!!)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0CB74E-7C7F-3398-2B31-47ECBE87D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59" y="1220545"/>
            <a:ext cx="8773933" cy="5109234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lphaLcPeriod"/>
            </a:pP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Supervisione come ‘strumento’ per capire lo ‘stato di salute dei servizi alla persona’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eriod"/>
            </a:pPr>
            <a:r>
              <a:rPr lang="it-IT" sz="1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Supervisione come LEPS (Livello essenziale delle prestazioni): per tutta la comunità professionale!!!!</a:t>
            </a:r>
            <a:endParaRPr lang="it-IT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eriod"/>
            </a:pP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Quale </a:t>
            </a:r>
            <a:r>
              <a:rPr lang="it-IT" sz="1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è lo ‘stato di salute’ della comunità professionale: c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’è stanchezza, molto spesso </a:t>
            </a:r>
            <a:r>
              <a:rPr lang="it-IT" sz="18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‘pressione’ per affrontare situazioni di fragilità e disagio, non di rado emergenziali: ma c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’è anche tanta curiosità e consapevolezza dell’opportunità di ‘salire su un </a:t>
            </a:r>
            <a:r>
              <a:rPr lang="it-IT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treno’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che è importantissimo non perdere.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lphaLcPeriod"/>
            </a:pP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Bisogna dunque andare avanti e sperare di avere anche qualche margine di miglioramento nella possibilità di spesa di questi stessi finanziamenti (quelli del PNRR andranno spesi entro il 2026!)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particolare: la supervisione organizzativa, quella delle équipe multiprofessionali: per ragioni anche comprensibili è proposta in via un po’ più residuale (basta vedere il </a:t>
            </a:r>
            <a:r>
              <a:rPr lang="it-IT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leps</a:t>
            </a:r>
            <a:r>
              <a:rPr lang="it-IT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stesso: ha un numero minore di ore, ecc.). Ma questo territorio ci ha creduto molto, sin dalla prima ora. A4..super innovativi. </a:t>
            </a:r>
            <a:r>
              <a:rPr lang="it-IT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Supportare il funzionamento delle équipe multiprofessionali è fondamentale per creare le basi di quella integrazione sociale e sanitaria in primis, che poi fa sì che i luoghi e i preside integrati funzionino al meglio</a:t>
            </a:r>
            <a:endParaRPr lang="it-IT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CB070A9-9190-5BF9-5E40-328B8A407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" r="1166" b="-1"/>
          <a:stretch/>
        </p:blipFill>
        <p:spPr>
          <a:xfrm>
            <a:off x="8878294" y="3383860"/>
            <a:ext cx="2592126" cy="2592126"/>
          </a:xfrm>
          <a:custGeom>
            <a:avLst/>
            <a:gdLst/>
            <a:ahLst/>
            <a:cxnLst/>
            <a:rect l="l" t="t" r="r" b="b"/>
            <a:pathLst>
              <a:path w="2592126" h="2592126">
                <a:moveTo>
                  <a:pt x="1296063" y="0"/>
                </a:moveTo>
                <a:cubicBezTo>
                  <a:pt x="2011859" y="0"/>
                  <a:pt x="2592126" y="580267"/>
                  <a:pt x="2592126" y="1296063"/>
                </a:cubicBezTo>
                <a:cubicBezTo>
                  <a:pt x="2592126" y="2011859"/>
                  <a:pt x="2011859" y="2592126"/>
                  <a:pt x="1296063" y="2592126"/>
                </a:cubicBezTo>
                <a:cubicBezTo>
                  <a:pt x="580267" y="2592126"/>
                  <a:pt x="0" y="2011859"/>
                  <a:pt x="0" y="1296063"/>
                </a:cubicBezTo>
                <a:cubicBezTo>
                  <a:pt x="0" y="580267"/>
                  <a:pt x="580267" y="0"/>
                  <a:pt x="1296063" y="0"/>
                </a:cubicBez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172040-6176-67CB-5911-FB65A7C1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575DA50-C50E-8247-BFD1-5C6CDAD0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653" y="290293"/>
            <a:ext cx="2961144" cy="2317417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D3A2672-E922-67A5-8C6E-FABBD234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88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EFDA1-D71F-659C-68C5-E84FE07DB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ECDC867-FC16-7C7A-952D-C924C187A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D6A055-4E4D-7C56-916C-37A225BDB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098" y="4811919"/>
            <a:ext cx="10970718" cy="1752644"/>
          </a:xfrm>
        </p:spPr>
        <p:txBody>
          <a:bodyPr anchor="t">
            <a:noAutofit/>
          </a:bodyPr>
          <a:lstStyle/>
          <a:p>
            <a:pPr algn="l"/>
            <a:r>
              <a:rPr lang="it-IT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 e sviluppo: parole ‘in azione’</a:t>
            </a:r>
            <a:br>
              <a:rPr lang="it-IT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proposito di azione</a:t>
            </a:r>
            <a:r>
              <a:rPr lang="it-IT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…vediamo ora il video!</a:t>
            </a:r>
            <a:endParaRPr lang="it-IT" sz="4000" i="1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62E19ED-878F-3EEB-0D45-0FEFAD979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30" b="9550"/>
          <a:stretch/>
        </p:blipFill>
        <p:spPr>
          <a:xfrm>
            <a:off x="0" y="-8726"/>
            <a:ext cx="11073414" cy="381597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4E45DAC-2BE1-8855-31A3-045C23072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44" name="Freeform: Shape 43">
              <a:extLst>
                <a:ext uri="{FF2B5EF4-FFF2-40B4-BE49-F238E27FC236}">
                  <a16:creationId xmlns:a16="http://schemas.microsoft.com/office/drawing/2014/main" id="{124C7F29-80A2-B6B7-F052-515EFA181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E46EF63-564C-36C6-EBC8-F81888393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242601-45E6-B74A-FF69-B6A0029FD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6">
              <a:extLst>
                <a:ext uri="{FF2B5EF4-FFF2-40B4-BE49-F238E27FC236}">
                  <a16:creationId xmlns:a16="http://schemas.microsoft.com/office/drawing/2014/main" id="{B66C3E98-659C-12CD-0C8F-E0373271D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A45546-3D71-2157-4914-26DB4AF7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54BAF5D-4A76-462F-BDD5-621B8B8DAD2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904750-A64D-26F2-4B91-BF3129B9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632" y="6106831"/>
            <a:ext cx="1892368" cy="7511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5DFCCC-796A-99E0-10E4-8B95AEBA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662" y="6134765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5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64994-188B-5161-9474-C9C26597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3FC4B0-0E4E-2FA0-D663-E8C7B602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E3BE14-86B4-071A-5834-8E3F1B203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588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BDCD17-C93A-B0D7-1606-BFA4D712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213064"/>
            <a:ext cx="3997732" cy="201569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Qual è la </a:t>
            </a:r>
            <a:r>
              <a:rPr lang="en-US" sz="32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finalità</a:t>
            </a:r>
            <a:r>
              <a:rPr lang="en-US" sz="32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di </a:t>
            </a:r>
            <a:r>
              <a:rPr lang="en-US" sz="32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tutto</a:t>
            </a:r>
            <a:r>
              <a:rPr lang="en-US" sz="32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questo</a:t>
            </a:r>
            <a:r>
              <a:rPr lang="en-US" sz="32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‘</a:t>
            </a:r>
            <a:r>
              <a:rPr lang="en-US" sz="3200" b="1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lavoro</a:t>
            </a:r>
            <a:r>
              <a:rPr lang="en-US" sz="32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’ di Asp del Delta Ferrarese?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5A76FFE-8D43-B605-6A86-F04D106C5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9" r="1" b="17061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68336B-5481-0161-14D1-C573CA7F6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59" b="14753"/>
          <a:stretch/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5B6B8DE-3D37-AEB3-6131-683E06B5D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11" r="-1" b="9938"/>
          <a:stretch/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6377BC-F8E2-80FB-86EE-476780B2FA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7" r="6" b="6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E83BD1-409D-20A9-E474-C520DF3C89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00" r="3" b="2192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D8DD37F7-8825-D4D1-0A7E-0ADA92DCC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+mj-lt"/>
              </a:rPr>
              <a:t>Lo sviluppo e il rafforzamento del sistema di welfare locale</a:t>
            </a:r>
          </a:p>
          <a:p>
            <a:r>
              <a:rPr lang="it-IT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 benessere delle/dei cittadini del territorio</a:t>
            </a:r>
          </a:p>
          <a:p>
            <a:r>
              <a:rPr lang="it-IT" dirty="0">
                <a:latin typeface="+mj-lt"/>
              </a:rPr>
              <a:t>Il benessere lavorativo delle/dei lavoratrici/ori di Asp del Delta Ferrarese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3120B02-F921-ACE1-11D5-55D2E3EB1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37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BEFCE71-EC75-5CA2-DA94-E8C3F9F1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l’attenzione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 E…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buon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lavoro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!!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D18AC18-440A-AA71-24CD-DA163CA98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Marisa Anconelli – Presidente Iress Bologna</a:t>
            </a:r>
            <a:endParaRPr lang="en-US" i="1" dirty="0">
              <a:solidFill>
                <a:schemeClr val="tx1"/>
              </a:solidFill>
              <a:latin typeface="+mj-lt"/>
            </a:endParaRPr>
          </a:p>
          <a:p>
            <a:r>
              <a:rPr lang="en-US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www.iress.it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047F1C-6540-A010-EEB5-F8841227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26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4DEF4C8-7D0A-39E4-7069-7AE75CF6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D464E3-302C-66AC-2C7A-216A3899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84" y="964571"/>
            <a:ext cx="3039122" cy="1437406"/>
          </a:xfrm>
        </p:spPr>
        <p:txBody>
          <a:bodyPr anchor="t">
            <a:normAutofit/>
          </a:bodyPr>
          <a:lstStyle/>
          <a:p>
            <a:r>
              <a:rPr lang="it-IT" sz="3200" dirty="0"/>
              <a:t>Qual è il ‘nostro’ (di Iress) punto di osservazione: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37C77032-C865-6057-7D7A-E2743CFA2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171CF88A-2C52-A5D1-A932-9294CA2F7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814485"/>
              </p:ext>
            </p:extLst>
          </p:nvPr>
        </p:nvGraphicFramePr>
        <p:xfrm>
          <a:off x="3178206" y="49397"/>
          <a:ext cx="8611340" cy="47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4AEB072D-D734-D6FD-128E-184A6E82C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6D8AB3D-DF5D-8E67-5221-9C8E2C7F9F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30" b="9550"/>
          <a:stretch/>
        </p:blipFill>
        <p:spPr>
          <a:xfrm>
            <a:off x="1" y="4554782"/>
            <a:ext cx="6683604" cy="2303217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F24D448-7524-DB80-3BD1-BA4847EB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79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97E12CB-DE71-0CCA-20B3-3FB5CBC1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16" y="207554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b="1" dirty="0" err="1">
                <a:solidFill>
                  <a:srgbClr val="FFFFFF"/>
                </a:solidFill>
              </a:rPr>
              <a:t>Dicono</a:t>
            </a:r>
            <a:r>
              <a:rPr lang="en-US" sz="4400" b="1" dirty="0">
                <a:solidFill>
                  <a:srgbClr val="FFFFFF"/>
                </a:solidFill>
              </a:rPr>
              <a:t> di </a:t>
            </a:r>
            <a:r>
              <a:rPr lang="en-US" sz="4400" b="1" dirty="0" err="1">
                <a:solidFill>
                  <a:srgbClr val="FFFFFF"/>
                </a:solidFill>
              </a:rPr>
              <a:t>voi</a:t>
            </a:r>
            <a:r>
              <a:rPr lang="en-US" sz="4400" b="1" dirty="0">
                <a:solidFill>
                  <a:srgbClr val="FFFFFF"/>
                </a:solidFill>
              </a:rPr>
              <a:t>: 1 delle 36 Asp Emiliano-</a:t>
            </a:r>
            <a:r>
              <a:rPr lang="en-US" sz="4400" b="1" dirty="0" err="1">
                <a:solidFill>
                  <a:srgbClr val="FFFFFF"/>
                </a:solidFill>
              </a:rPr>
              <a:t>romagnole</a:t>
            </a:r>
            <a:r>
              <a:rPr lang="en-US" sz="4400" b="1" dirty="0">
                <a:solidFill>
                  <a:srgbClr val="FFFFFF"/>
                </a:solidFill>
              </a:rPr>
              <a:t> (1 delle 3 Asp della </a:t>
            </a:r>
            <a:r>
              <a:rPr lang="en-US" sz="4400" b="1" dirty="0" err="1">
                <a:solidFill>
                  <a:srgbClr val="FFFFFF"/>
                </a:solidFill>
              </a:rPr>
              <a:t>provincia</a:t>
            </a:r>
            <a:r>
              <a:rPr lang="en-US" sz="4400" b="1" dirty="0">
                <a:solidFill>
                  <a:srgbClr val="FFFFFF"/>
                </a:solidFill>
              </a:rPr>
              <a:t> di Ferrara)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0E9277-1A15-B148-40F5-1C72C9E64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Immagine 5" descr="Immagine che contiene testo, cerchio, schermata, Carattere&#10;&#10;Descrizione generata automaticamente">
            <a:extLst>
              <a:ext uri="{FF2B5EF4-FFF2-40B4-BE49-F238E27FC236}">
                <a16:creationId xmlns:a16="http://schemas.microsoft.com/office/drawing/2014/main" id="{4F937B50-2B68-E340-8F5D-24FBD5DB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146" y="1966293"/>
            <a:ext cx="9179706" cy="4452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084137-4973-4737-C877-7E37674B4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507" y="6114214"/>
            <a:ext cx="755970" cy="743776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254A2D0-E7D7-F70B-DA3E-C5D26F51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12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8ED08394-D8FC-4A11-E393-CDAF91B5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0" y="361599"/>
            <a:ext cx="6127876" cy="171580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EDDE5B47-1D00-DEF4-422F-BB1BA023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85" y="272947"/>
            <a:ext cx="5508235" cy="122558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D8BA87D7-E438-139F-9DC3-7802A750B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15" y="3671316"/>
            <a:ext cx="4566568" cy="25458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4BF467A-4A4E-8DBE-0117-D36F4188F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622" y="1998492"/>
            <a:ext cx="5399452" cy="48595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9FE72C58-5E39-4D4B-48BA-EF5DF9C2C6C0}"/>
                  </a:ext>
                </a:extLst>
              </p14:cNvPr>
              <p14:cNvContentPartPr/>
              <p14:nvPr/>
            </p14:nvContentPartPr>
            <p14:xfrm>
              <a:off x="263784" y="1601488"/>
              <a:ext cx="4156560" cy="388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9FE72C58-5E39-4D4B-48BA-EF5DF9C2C6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9784" y="1493848"/>
                <a:ext cx="426420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7D9BCC61-B0F1-DCCC-F218-BB8A3DE194D2}"/>
                  </a:ext>
                </a:extLst>
              </p14:cNvPr>
              <p14:cNvContentPartPr/>
              <p14:nvPr/>
            </p14:nvContentPartPr>
            <p14:xfrm>
              <a:off x="8643864" y="2086768"/>
              <a:ext cx="1592280" cy="435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7D9BCC61-B0F1-DCCC-F218-BB8A3DE194D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90224" y="1978768"/>
                <a:ext cx="169992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22BD5A37-BFDD-3A47-74E0-822981ACD82D}"/>
                  </a:ext>
                </a:extLst>
              </p14:cNvPr>
              <p14:cNvContentPartPr/>
              <p14:nvPr/>
            </p14:nvContentPartPr>
            <p14:xfrm>
              <a:off x="9878664" y="2242288"/>
              <a:ext cx="1060200" cy="1080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22BD5A37-BFDD-3A47-74E0-822981ACD8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5024" y="2134288"/>
                <a:ext cx="11678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BCEB5E08-6BC2-706A-1629-AB0626072266}"/>
                  </a:ext>
                </a:extLst>
              </p14:cNvPr>
              <p14:cNvContentPartPr/>
              <p14:nvPr/>
            </p14:nvContentPartPr>
            <p14:xfrm>
              <a:off x="9115464" y="3912328"/>
              <a:ext cx="2610720" cy="3816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BCEB5E08-6BC2-706A-1629-AB06260722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61464" y="3804688"/>
                <a:ext cx="27183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6BE49329-C478-2FAF-DCD2-5139C992E74A}"/>
                  </a:ext>
                </a:extLst>
              </p14:cNvPr>
              <p14:cNvContentPartPr/>
              <p14:nvPr/>
            </p14:nvContentPartPr>
            <p14:xfrm>
              <a:off x="6636144" y="4089808"/>
              <a:ext cx="4933080" cy="961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6BE49329-C478-2FAF-DCD2-5139C992E74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82504" y="3981808"/>
                <a:ext cx="504072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7DD8FE00-3229-1803-413F-272F7C47AA27}"/>
                  </a:ext>
                </a:extLst>
              </p14:cNvPr>
              <p14:cNvContentPartPr/>
              <p14:nvPr/>
            </p14:nvContentPartPr>
            <p14:xfrm>
              <a:off x="7258224" y="4355128"/>
              <a:ext cx="1689120" cy="3780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7DD8FE00-3229-1803-413F-272F7C47AA2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04584" y="4247128"/>
                <a:ext cx="179676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E7FD16B0-B5AF-08FF-BF1B-05606055511B}"/>
                  </a:ext>
                </a:extLst>
              </p14:cNvPr>
              <p14:cNvContentPartPr/>
              <p14:nvPr/>
            </p14:nvContentPartPr>
            <p14:xfrm>
              <a:off x="10378704" y="5070808"/>
              <a:ext cx="1498680" cy="3852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E7FD16B0-B5AF-08FF-BF1B-05606055511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24704" y="4962808"/>
                <a:ext cx="16063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8010D219-9950-CAD4-5E00-F701391D82DA}"/>
                  </a:ext>
                </a:extLst>
              </p14:cNvPr>
              <p14:cNvContentPartPr/>
              <p14:nvPr/>
            </p14:nvContentPartPr>
            <p14:xfrm>
              <a:off x="6664224" y="5327848"/>
              <a:ext cx="415080" cy="1764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8010D219-9950-CAD4-5E00-F701391D82D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10584" y="5220208"/>
                <a:ext cx="5227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5F3F01F6-0181-F042-57F9-9F653C3D3285}"/>
                  </a:ext>
                </a:extLst>
              </p14:cNvPr>
              <p14:cNvContentPartPr/>
              <p14:nvPr/>
            </p14:nvContentPartPr>
            <p14:xfrm>
              <a:off x="6900384" y="5900968"/>
              <a:ext cx="207000" cy="291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5F3F01F6-0181-F042-57F9-9F653C3D328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46384" y="5792968"/>
                <a:ext cx="3146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C05F68C8-6E9E-675D-53F6-AEAAA6C04811}"/>
                  </a:ext>
                </a:extLst>
              </p14:cNvPr>
              <p14:cNvContentPartPr/>
              <p14:nvPr/>
            </p14:nvContentPartPr>
            <p14:xfrm>
              <a:off x="7361904" y="5911048"/>
              <a:ext cx="1517040" cy="370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C05F68C8-6E9E-675D-53F6-AEAAA6C0481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08264" y="5803408"/>
                <a:ext cx="16246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34066A94-F806-453B-B906-1EB8CF176695}"/>
                  </a:ext>
                </a:extLst>
              </p14:cNvPr>
              <p14:cNvContentPartPr/>
              <p14:nvPr/>
            </p14:nvContentPartPr>
            <p14:xfrm>
              <a:off x="9152904" y="5853088"/>
              <a:ext cx="2205360" cy="385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34066A94-F806-453B-B906-1EB8CF17669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99264" y="5745448"/>
                <a:ext cx="231300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26CA9C4-ED0E-9C97-7A1A-5E56E828BC38}"/>
                  </a:ext>
                </a:extLst>
              </p14:cNvPr>
              <p14:cNvContentPartPr/>
              <p14:nvPr/>
            </p14:nvContentPartPr>
            <p14:xfrm>
              <a:off x="6730464" y="6145408"/>
              <a:ext cx="1564200" cy="1008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26CA9C4-ED0E-9C97-7A1A-5E56E828BC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676464" y="6037768"/>
                <a:ext cx="16718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41F38F3B-7A3E-06E5-8980-A6920A8058E3}"/>
                  </a:ext>
                </a:extLst>
              </p14:cNvPr>
              <p14:cNvContentPartPr/>
              <p14:nvPr/>
            </p14:nvContentPartPr>
            <p14:xfrm>
              <a:off x="8455584" y="6136408"/>
              <a:ext cx="2987640" cy="2052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41F38F3B-7A3E-06E5-8980-A6920A8058E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401584" y="6028768"/>
                <a:ext cx="309528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B75EB65A-B7D6-8316-2689-DC51CF2FFCD7}"/>
                  </a:ext>
                </a:extLst>
              </p14:cNvPr>
              <p14:cNvContentPartPr/>
              <p14:nvPr/>
            </p14:nvContentPartPr>
            <p14:xfrm>
              <a:off x="6673944" y="6321088"/>
              <a:ext cx="498600" cy="2304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B75EB65A-B7D6-8316-2689-DC51CF2FFCD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620304" y="6213088"/>
                <a:ext cx="6062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DBE2889E-9BF9-BE15-5F98-1533B401CA3B}"/>
                  </a:ext>
                </a:extLst>
              </p14:cNvPr>
              <p14:cNvContentPartPr/>
              <p14:nvPr/>
            </p14:nvContentPartPr>
            <p14:xfrm>
              <a:off x="7239504" y="6734008"/>
              <a:ext cx="3585600" cy="4356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DBE2889E-9BF9-BE15-5F98-1533B401CA3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85504" y="6626368"/>
                <a:ext cx="3693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703F3BE5-97F8-0A33-5BA3-6E16ADDE8587}"/>
                  </a:ext>
                </a:extLst>
              </p14:cNvPr>
              <p14:cNvContentPartPr/>
              <p14:nvPr/>
            </p14:nvContentPartPr>
            <p14:xfrm>
              <a:off x="4025064" y="1668088"/>
              <a:ext cx="360" cy="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703F3BE5-97F8-0A33-5BA3-6E16ADDE858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971064" y="1560448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magine 34">
            <a:extLst>
              <a:ext uri="{FF2B5EF4-FFF2-40B4-BE49-F238E27FC236}">
                <a16:creationId xmlns:a16="http://schemas.microsoft.com/office/drawing/2014/main" id="{3D64536E-68C2-0EE8-F14D-3C1C9A71BCD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3366" y="2027166"/>
            <a:ext cx="2282791" cy="1452071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11E5979-F1F0-DBDE-C23D-3EB9BB5ADAD0}"/>
              </a:ext>
            </a:extLst>
          </p:cNvPr>
          <p:cNvSpPr txBox="1"/>
          <p:nvPr/>
        </p:nvSpPr>
        <p:spPr>
          <a:xfrm rot="20782372">
            <a:off x="3076587" y="2794236"/>
            <a:ext cx="3312946" cy="584775"/>
          </a:xfrm>
          <a:custGeom>
            <a:avLst/>
            <a:gdLst>
              <a:gd name="connsiteX0" fmla="*/ 0 w 3312946"/>
              <a:gd name="connsiteY0" fmla="*/ 0 h 584775"/>
              <a:gd name="connsiteX1" fmla="*/ 519028 w 3312946"/>
              <a:gd name="connsiteY1" fmla="*/ 0 h 584775"/>
              <a:gd name="connsiteX2" fmla="*/ 1071186 w 3312946"/>
              <a:gd name="connsiteY2" fmla="*/ 0 h 584775"/>
              <a:gd name="connsiteX3" fmla="*/ 1523955 w 3312946"/>
              <a:gd name="connsiteY3" fmla="*/ 0 h 584775"/>
              <a:gd name="connsiteX4" fmla="*/ 2109242 w 3312946"/>
              <a:gd name="connsiteY4" fmla="*/ 0 h 584775"/>
              <a:gd name="connsiteX5" fmla="*/ 2595141 w 3312946"/>
              <a:gd name="connsiteY5" fmla="*/ 0 h 584775"/>
              <a:gd name="connsiteX6" fmla="*/ 3312946 w 3312946"/>
              <a:gd name="connsiteY6" fmla="*/ 0 h 584775"/>
              <a:gd name="connsiteX7" fmla="*/ 3312946 w 3312946"/>
              <a:gd name="connsiteY7" fmla="*/ 584775 h 584775"/>
              <a:gd name="connsiteX8" fmla="*/ 2694529 w 3312946"/>
              <a:gd name="connsiteY8" fmla="*/ 584775 h 584775"/>
              <a:gd name="connsiteX9" fmla="*/ 2142372 w 3312946"/>
              <a:gd name="connsiteY9" fmla="*/ 584775 h 584775"/>
              <a:gd name="connsiteX10" fmla="*/ 1689602 w 3312946"/>
              <a:gd name="connsiteY10" fmla="*/ 584775 h 584775"/>
              <a:gd name="connsiteX11" fmla="*/ 1137445 w 3312946"/>
              <a:gd name="connsiteY11" fmla="*/ 584775 h 584775"/>
              <a:gd name="connsiteX12" fmla="*/ 519028 w 3312946"/>
              <a:gd name="connsiteY12" fmla="*/ 584775 h 584775"/>
              <a:gd name="connsiteX13" fmla="*/ 0 w 3312946"/>
              <a:gd name="connsiteY13" fmla="*/ 584775 h 584775"/>
              <a:gd name="connsiteX14" fmla="*/ 0 w 3312946"/>
              <a:gd name="connsiteY1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2946" h="584775" fill="none" extrusionOk="0">
                <a:moveTo>
                  <a:pt x="0" y="0"/>
                </a:moveTo>
                <a:cubicBezTo>
                  <a:pt x="175003" y="-44820"/>
                  <a:pt x="354433" y="45792"/>
                  <a:pt x="519028" y="0"/>
                </a:cubicBezTo>
                <a:cubicBezTo>
                  <a:pt x="683623" y="-45792"/>
                  <a:pt x="929705" y="2599"/>
                  <a:pt x="1071186" y="0"/>
                </a:cubicBezTo>
                <a:cubicBezTo>
                  <a:pt x="1212667" y="-2599"/>
                  <a:pt x="1298978" y="4097"/>
                  <a:pt x="1523955" y="0"/>
                </a:cubicBezTo>
                <a:cubicBezTo>
                  <a:pt x="1748932" y="-4097"/>
                  <a:pt x="1926102" y="17135"/>
                  <a:pt x="2109242" y="0"/>
                </a:cubicBezTo>
                <a:cubicBezTo>
                  <a:pt x="2292382" y="-17135"/>
                  <a:pt x="2384884" y="57105"/>
                  <a:pt x="2595141" y="0"/>
                </a:cubicBezTo>
                <a:cubicBezTo>
                  <a:pt x="2805398" y="-57105"/>
                  <a:pt x="3016482" y="39273"/>
                  <a:pt x="3312946" y="0"/>
                </a:cubicBezTo>
                <a:cubicBezTo>
                  <a:pt x="3358567" y="218019"/>
                  <a:pt x="3264564" y="301262"/>
                  <a:pt x="3312946" y="584775"/>
                </a:cubicBezTo>
                <a:cubicBezTo>
                  <a:pt x="3088070" y="632858"/>
                  <a:pt x="2996706" y="558965"/>
                  <a:pt x="2694529" y="584775"/>
                </a:cubicBezTo>
                <a:cubicBezTo>
                  <a:pt x="2392352" y="610585"/>
                  <a:pt x="2341755" y="555809"/>
                  <a:pt x="2142372" y="584775"/>
                </a:cubicBezTo>
                <a:cubicBezTo>
                  <a:pt x="1942989" y="613741"/>
                  <a:pt x="1824186" y="551721"/>
                  <a:pt x="1689602" y="584775"/>
                </a:cubicBezTo>
                <a:cubicBezTo>
                  <a:pt x="1555018" y="617829"/>
                  <a:pt x="1267871" y="560526"/>
                  <a:pt x="1137445" y="584775"/>
                </a:cubicBezTo>
                <a:cubicBezTo>
                  <a:pt x="1007019" y="609024"/>
                  <a:pt x="691894" y="584572"/>
                  <a:pt x="519028" y="584775"/>
                </a:cubicBezTo>
                <a:cubicBezTo>
                  <a:pt x="346162" y="584978"/>
                  <a:pt x="194185" y="580725"/>
                  <a:pt x="0" y="584775"/>
                </a:cubicBezTo>
                <a:cubicBezTo>
                  <a:pt x="-57968" y="347663"/>
                  <a:pt x="8586" y="284139"/>
                  <a:pt x="0" y="0"/>
                </a:cubicBezTo>
                <a:close/>
              </a:path>
              <a:path w="3312946" h="584775" stroke="0" extrusionOk="0">
                <a:moveTo>
                  <a:pt x="0" y="0"/>
                </a:moveTo>
                <a:cubicBezTo>
                  <a:pt x="177841" y="-33189"/>
                  <a:pt x="395905" y="41639"/>
                  <a:pt x="552158" y="0"/>
                </a:cubicBezTo>
                <a:cubicBezTo>
                  <a:pt x="708411" y="-41639"/>
                  <a:pt x="857004" y="15551"/>
                  <a:pt x="1137445" y="0"/>
                </a:cubicBezTo>
                <a:cubicBezTo>
                  <a:pt x="1417886" y="-15551"/>
                  <a:pt x="1523909" y="65813"/>
                  <a:pt x="1689602" y="0"/>
                </a:cubicBezTo>
                <a:cubicBezTo>
                  <a:pt x="1855295" y="-65813"/>
                  <a:pt x="2111413" y="55980"/>
                  <a:pt x="2274890" y="0"/>
                </a:cubicBezTo>
                <a:cubicBezTo>
                  <a:pt x="2438367" y="-55980"/>
                  <a:pt x="3052544" y="1688"/>
                  <a:pt x="3312946" y="0"/>
                </a:cubicBezTo>
                <a:cubicBezTo>
                  <a:pt x="3321541" y="153748"/>
                  <a:pt x="3248715" y="294424"/>
                  <a:pt x="3312946" y="584775"/>
                </a:cubicBezTo>
                <a:cubicBezTo>
                  <a:pt x="3062765" y="651349"/>
                  <a:pt x="2937985" y="584062"/>
                  <a:pt x="2727659" y="584775"/>
                </a:cubicBezTo>
                <a:cubicBezTo>
                  <a:pt x="2517333" y="585488"/>
                  <a:pt x="2387770" y="529861"/>
                  <a:pt x="2241760" y="584775"/>
                </a:cubicBezTo>
                <a:cubicBezTo>
                  <a:pt x="2095750" y="639689"/>
                  <a:pt x="1932313" y="571368"/>
                  <a:pt x="1722732" y="584775"/>
                </a:cubicBezTo>
                <a:cubicBezTo>
                  <a:pt x="1513151" y="598182"/>
                  <a:pt x="1380350" y="581200"/>
                  <a:pt x="1104315" y="584775"/>
                </a:cubicBezTo>
                <a:cubicBezTo>
                  <a:pt x="828280" y="588350"/>
                  <a:pt x="809900" y="540792"/>
                  <a:pt x="585287" y="584775"/>
                </a:cubicBezTo>
                <a:cubicBezTo>
                  <a:pt x="360674" y="628758"/>
                  <a:pt x="172916" y="556441"/>
                  <a:pt x="0" y="584775"/>
                </a:cubicBezTo>
                <a:cubicBezTo>
                  <a:pt x="-67597" y="297737"/>
                  <a:pt x="17185" y="131842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8235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Dicono di voi…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F2585430-EB6A-C5A5-72A3-2A2E6D39B77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8499" y="6124513"/>
            <a:ext cx="755970" cy="743776"/>
          </a:xfrm>
          <a:prstGeom prst="rect">
            <a:avLst/>
          </a:prstGeom>
        </p:spPr>
      </p:pic>
      <p:sp>
        <p:nvSpPr>
          <p:cNvPr id="38" name="Segnaposto numero diapositiva 37">
            <a:extLst>
              <a:ext uri="{FF2B5EF4-FFF2-40B4-BE49-F238E27FC236}">
                <a16:creationId xmlns:a16="http://schemas.microsoft.com/office/drawing/2014/main" id="{B630ABBF-6045-B68D-57C7-2B583C44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63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31B0A7-9DC1-C1F9-96D8-213F8EF3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164" y="457200"/>
            <a:ext cx="8575671" cy="5943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39BB7B-4E07-7C17-B769-4B91A19CC880}"/>
              </a:ext>
            </a:extLst>
          </p:cNvPr>
          <p:cNvSpPr txBox="1"/>
          <p:nvPr/>
        </p:nvSpPr>
        <p:spPr>
          <a:xfrm>
            <a:off x="4281648" y="456344"/>
            <a:ext cx="5690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+mj-lt"/>
              </a:rPr>
              <a:t>Annotazione: nel primo report CISPEL Asp del Delta ferrarese è una delle 8 Asp (su 36 totali) che ha una scheda dedicata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B8C785-A760-CD0B-2EDE-D96AE56A2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352" y="0"/>
            <a:ext cx="1836881" cy="11689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9E9847-D410-645E-4D07-9C1EF76A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5DCDE1-28EF-6219-5223-8348173E112D}"/>
              </a:ext>
            </a:extLst>
          </p:cNvPr>
          <p:cNvSpPr txBox="1"/>
          <p:nvPr/>
        </p:nvSpPr>
        <p:spPr>
          <a:xfrm rot="20327817">
            <a:off x="384717" y="359576"/>
            <a:ext cx="2351203" cy="461665"/>
          </a:xfrm>
          <a:custGeom>
            <a:avLst/>
            <a:gdLst>
              <a:gd name="connsiteX0" fmla="*/ 0 w 2351203"/>
              <a:gd name="connsiteY0" fmla="*/ 0 h 461665"/>
              <a:gd name="connsiteX1" fmla="*/ 634825 w 2351203"/>
              <a:gd name="connsiteY1" fmla="*/ 0 h 461665"/>
              <a:gd name="connsiteX2" fmla="*/ 1222626 w 2351203"/>
              <a:gd name="connsiteY2" fmla="*/ 0 h 461665"/>
              <a:gd name="connsiteX3" fmla="*/ 1763402 w 2351203"/>
              <a:gd name="connsiteY3" fmla="*/ 0 h 461665"/>
              <a:gd name="connsiteX4" fmla="*/ 2351203 w 2351203"/>
              <a:gd name="connsiteY4" fmla="*/ 0 h 461665"/>
              <a:gd name="connsiteX5" fmla="*/ 2351203 w 2351203"/>
              <a:gd name="connsiteY5" fmla="*/ 461665 h 461665"/>
              <a:gd name="connsiteX6" fmla="*/ 1786914 w 2351203"/>
              <a:gd name="connsiteY6" fmla="*/ 461665 h 461665"/>
              <a:gd name="connsiteX7" fmla="*/ 1175602 w 2351203"/>
              <a:gd name="connsiteY7" fmla="*/ 461665 h 461665"/>
              <a:gd name="connsiteX8" fmla="*/ 634825 w 2351203"/>
              <a:gd name="connsiteY8" fmla="*/ 461665 h 461665"/>
              <a:gd name="connsiteX9" fmla="*/ 0 w 2351203"/>
              <a:gd name="connsiteY9" fmla="*/ 461665 h 461665"/>
              <a:gd name="connsiteX10" fmla="*/ 0 w 2351203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1203" h="461665" fill="none" extrusionOk="0">
                <a:moveTo>
                  <a:pt x="0" y="0"/>
                </a:moveTo>
                <a:cubicBezTo>
                  <a:pt x="309766" y="-73655"/>
                  <a:pt x="361755" y="39851"/>
                  <a:pt x="634825" y="0"/>
                </a:cubicBezTo>
                <a:cubicBezTo>
                  <a:pt x="907896" y="-39851"/>
                  <a:pt x="1019777" y="44159"/>
                  <a:pt x="1222626" y="0"/>
                </a:cubicBezTo>
                <a:cubicBezTo>
                  <a:pt x="1425475" y="-44159"/>
                  <a:pt x="1558883" y="9300"/>
                  <a:pt x="1763402" y="0"/>
                </a:cubicBezTo>
                <a:cubicBezTo>
                  <a:pt x="1967921" y="-9300"/>
                  <a:pt x="2076871" y="46011"/>
                  <a:pt x="2351203" y="0"/>
                </a:cubicBezTo>
                <a:cubicBezTo>
                  <a:pt x="2367760" y="103365"/>
                  <a:pt x="2302432" y="299015"/>
                  <a:pt x="2351203" y="461665"/>
                </a:cubicBezTo>
                <a:cubicBezTo>
                  <a:pt x="2117970" y="489784"/>
                  <a:pt x="1931977" y="395653"/>
                  <a:pt x="1786914" y="461665"/>
                </a:cubicBezTo>
                <a:cubicBezTo>
                  <a:pt x="1641851" y="527677"/>
                  <a:pt x="1303603" y="452167"/>
                  <a:pt x="1175602" y="461665"/>
                </a:cubicBezTo>
                <a:cubicBezTo>
                  <a:pt x="1047601" y="471163"/>
                  <a:pt x="754484" y="420360"/>
                  <a:pt x="634825" y="461665"/>
                </a:cubicBezTo>
                <a:cubicBezTo>
                  <a:pt x="515166" y="502970"/>
                  <a:pt x="255438" y="430136"/>
                  <a:pt x="0" y="461665"/>
                </a:cubicBezTo>
                <a:cubicBezTo>
                  <a:pt x="-43163" y="313656"/>
                  <a:pt x="10380" y="110702"/>
                  <a:pt x="0" y="0"/>
                </a:cubicBezTo>
                <a:close/>
              </a:path>
              <a:path w="2351203" h="461665" stroke="0" extrusionOk="0">
                <a:moveTo>
                  <a:pt x="0" y="0"/>
                </a:moveTo>
                <a:cubicBezTo>
                  <a:pt x="149154" y="-17619"/>
                  <a:pt x="397907" y="55443"/>
                  <a:pt x="587801" y="0"/>
                </a:cubicBezTo>
                <a:cubicBezTo>
                  <a:pt x="777695" y="-55443"/>
                  <a:pt x="917130" y="70575"/>
                  <a:pt x="1199114" y="0"/>
                </a:cubicBezTo>
                <a:cubicBezTo>
                  <a:pt x="1481098" y="-70575"/>
                  <a:pt x="1642359" y="40558"/>
                  <a:pt x="1786914" y="0"/>
                </a:cubicBezTo>
                <a:cubicBezTo>
                  <a:pt x="1931469" y="-40558"/>
                  <a:pt x="2174760" y="32442"/>
                  <a:pt x="2351203" y="0"/>
                </a:cubicBezTo>
                <a:cubicBezTo>
                  <a:pt x="2365572" y="181999"/>
                  <a:pt x="2340095" y="320478"/>
                  <a:pt x="2351203" y="461665"/>
                </a:cubicBezTo>
                <a:cubicBezTo>
                  <a:pt x="2168998" y="510223"/>
                  <a:pt x="1988542" y="440967"/>
                  <a:pt x="1833938" y="461665"/>
                </a:cubicBezTo>
                <a:cubicBezTo>
                  <a:pt x="1679334" y="482363"/>
                  <a:pt x="1366345" y="410792"/>
                  <a:pt x="1222626" y="461665"/>
                </a:cubicBezTo>
                <a:cubicBezTo>
                  <a:pt x="1078907" y="512538"/>
                  <a:pt x="919632" y="417848"/>
                  <a:pt x="681849" y="461665"/>
                </a:cubicBezTo>
                <a:cubicBezTo>
                  <a:pt x="444066" y="505482"/>
                  <a:pt x="240755" y="434173"/>
                  <a:pt x="0" y="461665"/>
                </a:cubicBezTo>
                <a:cubicBezTo>
                  <a:pt x="-32490" y="257561"/>
                  <a:pt x="9016" y="210253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8235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Dicono di voi…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18F07F-1763-DE96-9468-A051CABF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98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63CA38-E7C3-2725-D1C7-44CE88DE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54" y="165975"/>
            <a:ext cx="7232073" cy="1153422"/>
          </a:xfrm>
        </p:spPr>
        <p:txBody>
          <a:bodyPr anchor="b">
            <a:normAutofit/>
          </a:bodyPr>
          <a:lstStyle/>
          <a:p>
            <a:r>
              <a:rPr lang="it-IT" sz="3400" b="1" dirty="0"/>
              <a:t>Confrontando la voce ‘altri servizi’ delle 8 Asp selezionate nel report </a:t>
            </a:r>
            <a:r>
              <a:rPr lang="it-IT" sz="3400" b="1" dirty="0" err="1"/>
              <a:t>Cispel</a:t>
            </a:r>
            <a:endParaRPr lang="it-IT" sz="34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D1518A-E0DE-95D5-EC26-DED3F1553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321" y="1319397"/>
            <a:ext cx="7744691" cy="353508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it-IT" sz="2200" dirty="0"/>
              <a:t>Servizi peculiari di Asp del Delta Ferrarese</a:t>
            </a:r>
            <a:endParaRPr lang="it-IT" sz="2200" dirty="0">
              <a:latin typeface="+mj-lt"/>
            </a:endParaRPr>
          </a:p>
          <a:p>
            <a:r>
              <a:rPr lang="it-IT" sz="2200" dirty="0">
                <a:latin typeface="+mj-lt"/>
              </a:rPr>
              <a:t>Servizio di Custode sociale</a:t>
            </a:r>
          </a:p>
          <a:p>
            <a:r>
              <a:rPr lang="it-IT" sz="2200" dirty="0">
                <a:latin typeface="+mj-lt"/>
              </a:rPr>
              <a:t>Laboratorio di Ristorazione inclusiva (anche segnato come progetto in evidenza)</a:t>
            </a:r>
          </a:p>
          <a:p>
            <a:r>
              <a:rPr lang="it-IT" sz="2200" dirty="0">
                <a:latin typeface="+mj-lt"/>
              </a:rPr>
              <a:t>Servizio sociale professionale e tutela (come le altre Asp della provincia di Ferrara)</a:t>
            </a:r>
          </a:p>
          <a:p>
            <a:pPr marL="0" indent="0">
              <a:buNone/>
            </a:pPr>
            <a:endParaRPr lang="it-IT" sz="2200" dirty="0">
              <a:latin typeface="+mj-lt"/>
            </a:endParaRPr>
          </a:p>
          <a:p>
            <a:pPr marL="0" indent="0">
              <a:buNone/>
            </a:pPr>
            <a:r>
              <a:rPr lang="it-IT" sz="2200" b="1" dirty="0">
                <a:latin typeface="+mj-lt"/>
              </a:rPr>
              <a:t>I servizi condivisi (con Asp di capoluoghi di Provincia, con dimensionamenti importanti)</a:t>
            </a:r>
          </a:p>
          <a:p>
            <a:r>
              <a:rPr lang="it-IT" sz="2200" dirty="0">
                <a:latin typeface="+mj-lt"/>
              </a:rPr>
              <a:t>Gestione PNRR e PON</a:t>
            </a:r>
          </a:p>
          <a:p>
            <a:r>
              <a:rPr lang="it-IT" sz="2200" dirty="0">
                <a:latin typeface="+mj-lt"/>
              </a:rPr>
              <a:t>Consegna pasti</a:t>
            </a:r>
          </a:p>
          <a:p>
            <a:r>
              <a:rPr lang="it-IT" sz="2200" dirty="0">
                <a:latin typeface="+mj-lt"/>
              </a:rPr>
              <a:t>Trasporti</a:t>
            </a:r>
          </a:p>
          <a:p>
            <a:r>
              <a:rPr lang="it-IT" sz="2200" dirty="0">
                <a:latin typeface="+mj-lt"/>
              </a:rPr>
              <a:t>Assistenza domiciliare</a:t>
            </a:r>
          </a:p>
          <a:p>
            <a:r>
              <a:rPr lang="it-IT" sz="2200" dirty="0">
                <a:latin typeface="+mj-lt"/>
              </a:rPr>
              <a:t>Mediazione lavorativa</a:t>
            </a:r>
            <a:endParaRPr lang="it-IT" sz="1100" dirty="0">
              <a:latin typeface="+mj-lt"/>
            </a:endParaRPr>
          </a:p>
          <a:p>
            <a:pPr marL="0" indent="0">
              <a:buNone/>
            </a:pPr>
            <a:endParaRPr lang="it-IT" sz="1100" dirty="0">
              <a:latin typeface="+mj-lt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7B8110-39F4-BE33-A710-915D93CC0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70" y="1645513"/>
            <a:ext cx="4170530" cy="26602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6B23D9-8246-E4A4-F6F8-58092D0B0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B99C39-4A42-163D-8805-1F78C2BCB901}"/>
              </a:ext>
            </a:extLst>
          </p:cNvPr>
          <p:cNvSpPr txBox="1"/>
          <p:nvPr/>
        </p:nvSpPr>
        <p:spPr>
          <a:xfrm rot="803287">
            <a:off x="9063326" y="431908"/>
            <a:ext cx="2351203" cy="461665"/>
          </a:xfrm>
          <a:custGeom>
            <a:avLst/>
            <a:gdLst>
              <a:gd name="connsiteX0" fmla="*/ 0 w 2351203"/>
              <a:gd name="connsiteY0" fmla="*/ 0 h 461665"/>
              <a:gd name="connsiteX1" fmla="*/ 634825 w 2351203"/>
              <a:gd name="connsiteY1" fmla="*/ 0 h 461665"/>
              <a:gd name="connsiteX2" fmla="*/ 1222626 w 2351203"/>
              <a:gd name="connsiteY2" fmla="*/ 0 h 461665"/>
              <a:gd name="connsiteX3" fmla="*/ 1763402 w 2351203"/>
              <a:gd name="connsiteY3" fmla="*/ 0 h 461665"/>
              <a:gd name="connsiteX4" fmla="*/ 2351203 w 2351203"/>
              <a:gd name="connsiteY4" fmla="*/ 0 h 461665"/>
              <a:gd name="connsiteX5" fmla="*/ 2351203 w 2351203"/>
              <a:gd name="connsiteY5" fmla="*/ 461665 h 461665"/>
              <a:gd name="connsiteX6" fmla="*/ 1786914 w 2351203"/>
              <a:gd name="connsiteY6" fmla="*/ 461665 h 461665"/>
              <a:gd name="connsiteX7" fmla="*/ 1175602 w 2351203"/>
              <a:gd name="connsiteY7" fmla="*/ 461665 h 461665"/>
              <a:gd name="connsiteX8" fmla="*/ 634825 w 2351203"/>
              <a:gd name="connsiteY8" fmla="*/ 461665 h 461665"/>
              <a:gd name="connsiteX9" fmla="*/ 0 w 2351203"/>
              <a:gd name="connsiteY9" fmla="*/ 461665 h 461665"/>
              <a:gd name="connsiteX10" fmla="*/ 0 w 2351203"/>
              <a:gd name="connsiteY10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1203" h="461665" fill="none" extrusionOk="0">
                <a:moveTo>
                  <a:pt x="0" y="0"/>
                </a:moveTo>
                <a:cubicBezTo>
                  <a:pt x="309766" y="-73655"/>
                  <a:pt x="361755" y="39851"/>
                  <a:pt x="634825" y="0"/>
                </a:cubicBezTo>
                <a:cubicBezTo>
                  <a:pt x="907896" y="-39851"/>
                  <a:pt x="1019777" y="44159"/>
                  <a:pt x="1222626" y="0"/>
                </a:cubicBezTo>
                <a:cubicBezTo>
                  <a:pt x="1425475" y="-44159"/>
                  <a:pt x="1558883" y="9300"/>
                  <a:pt x="1763402" y="0"/>
                </a:cubicBezTo>
                <a:cubicBezTo>
                  <a:pt x="1967921" y="-9300"/>
                  <a:pt x="2076871" y="46011"/>
                  <a:pt x="2351203" y="0"/>
                </a:cubicBezTo>
                <a:cubicBezTo>
                  <a:pt x="2367760" y="103365"/>
                  <a:pt x="2302432" y="299015"/>
                  <a:pt x="2351203" y="461665"/>
                </a:cubicBezTo>
                <a:cubicBezTo>
                  <a:pt x="2117970" y="489784"/>
                  <a:pt x="1931977" y="395653"/>
                  <a:pt x="1786914" y="461665"/>
                </a:cubicBezTo>
                <a:cubicBezTo>
                  <a:pt x="1641851" y="527677"/>
                  <a:pt x="1303603" y="452167"/>
                  <a:pt x="1175602" y="461665"/>
                </a:cubicBezTo>
                <a:cubicBezTo>
                  <a:pt x="1047601" y="471163"/>
                  <a:pt x="754484" y="420360"/>
                  <a:pt x="634825" y="461665"/>
                </a:cubicBezTo>
                <a:cubicBezTo>
                  <a:pt x="515166" y="502970"/>
                  <a:pt x="255438" y="430136"/>
                  <a:pt x="0" y="461665"/>
                </a:cubicBezTo>
                <a:cubicBezTo>
                  <a:pt x="-43163" y="313656"/>
                  <a:pt x="10380" y="110702"/>
                  <a:pt x="0" y="0"/>
                </a:cubicBezTo>
                <a:close/>
              </a:path>
              <a:path w="2351203" h="461665" stroke="0" extrusionOk="0">
                <a:moveTo>
                  <a:pt x="0" y="0"/>
                </a:moveTo>
                <a:cubicBezTo>
                  <a:pt x="149154" y="-17619"/>
                  <a:pt x="397907" y="55443"/>
                  <a:pt x="587801" y="0"/>
                </a:cubicBezTo>
                <a:cubicBezTo>
                  <a:pt x="777695" y="-55443"/>
                  <a:pt x="917130" y="70575"/>
                  <a:pt x="1199114" y="0"/>
                </a:cubicBezTo>
                <a:cubicBezTo>
                  <a:pt x="1481098" y="-70575"/>
                  <a:pt x="1642359" y="40558"/>
                  <a:pt x="1786914" y="0"/>
                </a:cubicBezTo>
                <a:cubicBezTo>
                  <a:pt x="1931469" y="-40558"/>
                  <a:pt x="2174760" y="32442"/>
                  <a:pt x="2351203" y="0"/>
                </a:cubicBezTo>
                <a:cubicBezTo>
                  <a:pt x="2365572" y="181999"/>
                  <a:pt x="2340095" y="320478"/>
                  <a:pt x="2351203" y="461665"/>
                </a:cubicBezTo>
                <a:cubicBezTo>
                  <a:pt x="2168998" y="510223"/>
                  <a:pt x="1988542" y="440967"/>
                  <a:pt x="1833938" y="461665"/>
                </a:cubicBezTo>
                <a:cubicBezTo>
                  <a:pt x="1679334" y="482363"/>
                  <a:pt x="1366345" y="410792"/>
                  <a:pt x="1222626" y="461665"/>
                </a:cubicBezTo>
                <a:cubicBezTo>
                  <a:pt x="1078907" y="512538"/>
                  <a:pt x="919632" y="417848"/>
                  <a:pt x="681849" y="461665"/>
                </a:cubicBezTo>
                <a:cubicBezTo>
                  <a:pt x="444066" y="505482"/>
                  <a:pt x="240755" y="434173"/>
                  <a:pt x="0" y="461665"/>
                </a:cubicBezTo>
                <a:cubicBezTo>
                  <a:pt x="-32490" y="257561"/>
                  <a:pt x="9016" y="210253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982357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Dicono di voi…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699920A0-7494-FAD0-36E1-27A1BDE8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77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B53FF3-0B09-48C3-A5A0-D065F60E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52" y="631596"/>
            <a:ext cx="8796341" cy="62264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2A9C3FE-76BF-7AB3-83DE-CFC02D80CA20}"/>
                  </a:ext>
                </a:extLst>
              </p14:cNvPr>
              <p14:cNvContentPartPr/>
              <p14:nvPr/>
            </p14:nvContentPartPr>
            <p14:xfrm>
              <a:off x="6136464" y="3082168"/>
              <a:ext cx="3619800" cy="954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2A9C3FE-76BF-7AB3-83DE-CFC02D80CA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2464" y="2974528"/>
                <a:ext cx="3727440" cy="3110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30C3F2-B37B-3D54-4139-26FEBC54AA2E}"/>
              </a:ext>
            </a:extLst>
          </p:cNvPr>
          <p:cNvSpPr txBox="1"/>
          <p:nvPr/>
        </p:nvSpPr>
        <p:spPr>
          <a:xfrm>
            <a:off x="19723" y="31245"/>
            <a:ext cx="868236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Provincia di Ferrara: il dato di 2175 ore di formazione sono riferite al 2022. </a:t>
            </a:r>
          </a:p>
          <a:p>
            <a:pPr algn="ctr"/>
            <a:r>
              <a:rPr lang="it-IT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Nel 2023 il Distretto Sud Est contribuirà in modo significativo ad incrementare questo dato: sono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159 le ore di supervisione svolte da maggio a dicembre 2023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F357798-CF57-7C98-9C9A-0AFB0746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6030" y="6114224"/>
            <a:ext cx="755970" cy="7437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E03CAB-1146-ED33-845F-D5D8D58F3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0913" y="31245"/>
            <a:ext cx="1490233" cy="950580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A549119-5476-846F-C5B9-58BCF8D3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4428-078E-4894-BB4F-B3AE3C22A65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2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6D121FCF-F36B-9363-CFF5-5F2ECE83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Una ‘piccolo incursion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nel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bilancio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 di Asp del Delta Ferrarese: </a:t>
            </a:r>
            <a:r>
              <a:rPr lang="en-US" sz="41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il </a:t>
            </a:r>
            <a:r>
              <a:rPr lang="en-US" sz="41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bilancio</a:t>
            </a:r>
            <a:r>
              <a:rPr lang="en-US" sz="41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4100" b="1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tipologia</a:t>
            </a:r>
            <a:r>
              <a:rPr lang="en-US" sz="4100" b="1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di ENTRATE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9E7431D-DFA9-7892-9196-00AF2F2B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4E4428-078E-4894-BB4F-B3AE3C22A65A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B43C1BB7-FE99-1072-CF8B-38C94F0C2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970528"/>
              </p:ext>
            </p:extLst>
          </p:nvPr>
        </p:nvGraphicFramePr>
        <p:xfrm>
          <a:off x="3687932" y="68025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0D88629-6A98-58C4-E46D-07B961BA88BF}"/>
              </a:ext>
            </a:extLst>
          </p:cNvPr>
          <p:cNvSpPr/>
          <p:nvPr/>
        </p:nvSpPr>
        <p:spPr>
          <a:xfrm rot="20694546">
            <a:off x="4145872" y="4793942"/>
            <a:ext cx="1207363" cy="301841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7847BAE-478B-41AF-F52C-7874C0296F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6030" y="6089810"/>
            <a:ext cx="75597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703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1832</Words>
  <Application>Microsoft Office PowerPoint</Application>
  <PresentationFormat>Widescreen</PresentationFormat>
  <Paragraphs>137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Tema di Office</vt:lpstr>
      <vt:lpstr>1_Tema di Office</vt:lpstr>
      <vt:lpstr>Innovazione e sviluppo: parole ‘in azione’ Il ‘caso’ di Asp del Delta Ferrarese  Marisa Anconelli – Iress Bologna</vt:lpstr>
      <vt:lpstr>Le suggestioni che vorrei proporre: come declinare l’innovazione? Perché innovare?</vt:lpstr>
      <vt:lpstr>Qual è il ‘nostro’ (di Iress) punto di osservazione:</vt:lpstr>
      <vt:lpstr>Dicono di voi: 1 delle 36 Asp Emiliano-romagnole (1 delle 3 Asp della provincia di Ferrara)</vt:lpstr>
      <vt:lpstr>Presentazione standard di PowerPoint</vt:lpstr>
      <vt:lpstr>Presentazione standard di PowerPoint</vt:lpstr>
      <vt:lpstr>Confrontando la voce ‘altri servizi’ delle 8 Asp selezionate nel report Cispel</vt:lpstr>
      <vt:lpstr>Presentazione standard di PowerPoint</vt:lpstr>
      <vt:lpstr>Una ‘piccolo incursion nel bilancio 2023 di Asp del Delta Ferrarese: il bilancio per tipologia di ENTRATE</vt:lpstr>
      <vt:lpstr>Innovazione e…investimento</vt:lpstr>
      <vt:lpstr>A proposito di innovazione:  ‘welfare come investimento’</vt:lpstr>
      <vt:lpstr>A proposito di innovazione: governance e organizzazione</vt:lpstr>
      <vt:lpstr>Innovazione e…sperimentazione</vt:lpstr>
      <vt:lpstr>A proposito di innovazione e sperimentazione: la co-progettazione ai sensi dell’art. 55</vt:lpstr>
      <vt:lpstr>I percorsi di co-progettazione realizzati nel territorio del Delta ferrarese (distretto Sud est) su PNRR vita indipendente PCD e sul potenziamento del Centro Socio Occupazionale e PNRR Stazioni di posta-Housing sociale e Pris: quale valore aggiunto?   Iress (a cura di) «L’evoluzione del rapporto Pubblico-Privato alla luce del Codice del Terzo settore», 2021 Euricse, Research Report n. 025/2023, Luca Fazzi (coordinatore scientifico), G. Marocchi, M. Maturo, G. Pisan «Il nuovo welfare collaborativo in Italia: co-programmazione e co-progettazione come strumenti di innovazione del welfare locale»</vt:lpstr>
      <vt:lpstr>Quando un percorso di co-progettazione (ai sensi dell’art. 55 è ‘buona’)? </vt:lpstr>
      <vt:lpstr>Innovazione e…apprendimento organizzativo</vt:lpstr>
      <vt:lpstr>A proposito di innovazione e apprendimento organizzativo: la valutazione di impatto sociale dei Servizi dell’area disabilità di Asp del Delta Ferrarese</vt:lpstr>
      <vt:lpstr>Qualche commento sull’implementazione della valutazione ad oggi…</vt:lpstr>
      <vt:lpstr>Innovazione e…cura della comunità professionale</vt:lpstr>
      <vt:lpstr>A proposito di ‘cura della comunità professionale’ Il Distretto Sud Est è uno dei primi ad avviare le attività di Supervisione con finanziamenti PNRR (avviso uscito a fine 2022)</vt:lpstr>
      <vt:lpstr>Qualche commento sull’implementazione della supervisione ad oggi (159 ore di supervisione!!)</vt:lpstr>
      <vt:lpstr>Innovazione e sviluppo: parole ‘in azione’ A proposito di azione…vediamo ora il video!</vt:lpstr>
      <vt:lpstr>Presentazione standard di PowerPoint</vt:lpstr>
      <vt:lpstr>Qual è la finalità di tutto questo ‘lavoro’ di Asp del Delta Ferrarese?</vt:lpstr>
      <vt:lpstr>Grazie per l’attenzione! E…buon lavoro!!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Innovazione, sperimentazione e sviluppo: il ‘caso di Asp del Delta ferrarese’  Marisa Anconelli – Iress Bologna</dc:title>
  <dc:creator>iress soc cop</dc:creator>
  <cp:lastModifiedBy>iress soc cop</cp:lastModifiedBy>
  <cp:revision>26</cp:revision>
  <cp:lastPrinted>2024-02-09T11:20:33Z</cp:lastPrinted>
  <dcterms:created xsi:type="dcterms:W3CDTF">2024-01-30T10:15:51Z</dcterms:created>
  <dcterms:modified xsi:type="dcterms:W3CDTF">2024-02-09T11:30:26Z</dcterms:modified>
</cp:coreProperties>
</file>